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304" r:id="rId4"/>
    <p:sldId id="317" r:id="rId5"/>
    <p:sldId id="287" r:id="rId6"/>
    <p:sldId id="262" r:id="rId7"/>
    <p:sldId id="272" r:id="rId8"/>
    <p:sldId id="264" r:id="rId9"/>
    <p:sldId id="306" r:id="rId10"/>
    <p:sldId id="265" r:id="rId11"/>
    <p:sldId id="312" r:id="rId12"/>
    <p:sldId id="307" r:id="rId13"/>
    <p:sldId id="289" r:id="rId14"/>
    <p:sldId id="275" r:id="rId15"/>
    <p:sldId id="322" r:id="rId16"/>
    <p:sldId id="271" r:id="rId17"/>
    <p:sldId id="311" r:id="rId18"/>
    <p:sldId id="310" r:id="rId19"/>
    <p:sldId id="268" r:id="rId20"/>
    <p:sldId id="324" r:id="rId21"/>
    <p:sldId id="286" r:id="rId22"/>
    <p:sldId id="298" r:id="rId23"/>
    <p:sldId id="290" r:id="rId24"/>
    <p:sldId id="313" r:id="rId25"/>
    <p:sldId id="326" r:id="rId26"/>
    <p:sldId id="316" r:id="rId27"/>
    <p:sldId id="323" r:id="rId28"/>
    <p:sldId id="302" r:id="rId29"/>
  </p:sldIdLst>
  <p:sldSz cx="6858000" cy="9906000" type="A4"/>
  <p:notesSz cx="9998075" cy="6865938"/>
  <p:defaultTextStyle>
    <a:defPPr>
      <a:defRPr lang="ko-KR"/>
    </a:defPPr>
    <a:lvl1pPr marL="0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292212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584425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876637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168848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1461060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1753273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2045485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2337697" algn="l" defTabSz="584425" rtl="0" eaLnBrk="1" latinLnBrk="1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6" autoAdjust="0"/>
    <p:restoredTop sz="95972" autoAdjust="0"/>
  </p:normalViewPr>
  <p:slideViewPr>
    <p:cSldViewPr snapToGrid="0">
      <p:cViewPr>
        <p:scale>
          <a:sx n="75" d="100"/>
          <a:sy n="75" d="100"/>
        </p:scale>
        <p:origin x="3516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33116" cy="34346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62649" y="2"/>
            <a:ext cx="4333116" cy="34346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2F68FE76-9540-4464-9667-F054DFE90DD2}" type="datetimeFigureOut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521388"/>
            <a:ext cx="4333116" cy="34346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62649" y="6521388"/>
            <a:ext cx="4333116" cy="34346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630E396D-42BF-4951-B84E-4ADA5C84A5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500" cy="344489"/>
          </a:xfrm>
          <a:prstGeom prst="rect">
            <a:avLst/>
          </a:prstGeom>
        </p:spPr>
        <p:txBody>
          <a:bodyPr vert="horz" lIns="96351" tIns="48176" rIns="96351" bIns="48176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500" cy="344489"/>
          </a:xfrm>
          <a:prstGeom prst="rect">
            <a:avLst/>
          </a:prstGeom>
        </p:spPr>
        <p:txBody>
          <a:bodyPr vert="horz" lIns="96351" tIns="48176" rIns="96351" bIns="48176" rtlCol="0"/>
          <a:lstStyle>
            <a:lvl1pPr algn="r">
              <a:defRPr sz="1300"/>
            </a:lvl1pPr>
          </a:lstStyle>
          <a:p>
            <a:fld id="{269F7E83-4696-4481-B102-8549F218A121}" type="datetimeFigureOut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97350" y="857250"/>
            <a:ext cx="1603375" cy="231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1" tIns="48176" rIns="96351" bIns="4817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60" cy="2703463"/>
          </a:xfrm>
          <a:prstGeom prst="rect">
            <a:avLst/>
          </a:prstGeom>
        </p:spPr>
        <p:txBody>
          <a:bodyPr vert="horz" lIns="96351" tIns="48176" rIns="96351" bIns="48176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21451"/>
            <a:ext cx="4332500" cy="344489"/>
          </a:xfrm>
          <a:prstGeom prst="rect">
            <a:avLst/>
          </a:prstGeom>
        </p:spPr>
        <p:txBody>
          <a:bodyPr vert="horz" lIns="96351" tIns="48176" rIns="96351" bIns="48176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63262" y="6521451"/>
            <a:ext cx="4332500" cy="344489"/>
          </a:xfrm>
          <a:prstGeom prst="rect">
            <a:avLst/>
          </a:prstGeom>
        </p:spPr>
        <p:txBody>
          <a:bodyPr vert="horz" lIns="96351" tIns="48176" rIns="96351" bIns="48176" rtlCol="0" anchor="b"/>
          <a:lstStyle>
            <a:lvl1pPr algn="r">
              <a:defRPr sz="1300"/>
            </a:lvl1pPr>
          </a:lstStyle>
          <a:p>
            <a:fld id="{155F6A54-FF3E-45C6-8194-39E4B7563C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66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1pPr>
    <a:lvl2pPr marL="292212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2pPr>
    <a:lvl3pPr marL="584425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3pPr>
    <a:lvl4pPr marL="876637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4pPr>
    <a:lvl5pPr marL="1168848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5pPr>
    <a:lvl6pPr marL="1461060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6pPr>
    <a:lvl7pPr marL="1753273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7pPr>
    <a:lvl8pPr marL="2045485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8pPr>
    <a:lvl9pPr marL="2337697" algn="l" defTabSz="584425" rtl="0" eaLnBrk="1" latinLnBrk="1" hangingPunct="1">
      <a:defRPr sz="7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F6A54-FF3E-45C6-8194-39E4B7563C2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610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F6A54-FF3E-45C6-8194-39E4B7563C2D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50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C68E-2B22-4EDA-B098-437E9995984A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455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C625-85A9-4233-AD62-260F8B09ACA3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81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2227-8E39-44D8-820F-B0B035C1ADF0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39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8A4E-5F17-4E40-BC5B-8347BDCD659C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15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68A2-F2BA-4EDA-A68C-35ADAEF21AAE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1BFB-4B83-45C0-A4BF-765BB57FBD09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91AC-A98D-4D1C-AD15-BBEED6BF3AF0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1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24F0-6970-4FCD-BCE0-79B43C7D3C85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31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55B2-62B1-4EFF-9704-4FE8F83E2156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37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75E1-1405-47D9-941B-D88AA37D30D5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52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F2D-2AD8-49BB-9F70-FCE026BB2E2C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9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B6AFD-8897-408A-B759-F43B8F9C397F}" type="datetime1">
              <a:rPr lang="ko-KR" altLang="en-US" smtClean="0"/>
              <a:pPr/>
              <a:t>2026-01-09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085A-0B80-416D-A482-7620045559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63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1088" y="1325278"/>
            <a:ext cx="4207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Ecosef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수유식튀김기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전문가용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000" y="6840000"/>
            <a:ext cx="5940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제품사용설명서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9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안전을 위한 주의사항은 사용자의 안전을 지키고 재산상의 손해 등을 막기 위한 내용입니다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반드시 읽고 올바르게 사용하십시오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사용설명서 상의 그림은 설명을 위해  그려진 것으로 실제의 모양과 부분적으로 다를 수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한국 전용 제품으로 중국 포함 해외 반출 및 제품사양 변경 등의 경우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품질을 보증할 수 없으며 안전사고 위험성이 존재합니다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제품사용설명서는 실제 제품을 사용하는 사람이 숙지 후 항상 볼 수 있는 곳에 보관하십시오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제품의 외관 및 규격 등은 품질개선을 위해 사전에 통보없이 변경될 수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549000" y="7264437"/>
            <a:ext cx="576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F0CCE35E-B27D-0202-4E90-2C4EB91D9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06" y="2149825"/>
            <a:ext cx="4945380" cy="4219135"/>
          </a:xfrm>
          <a:prstGeom prst="rect">
            <a:avLst/>
          </a:prstGeom>
        </p:spPr>
      </p:pic>
      <p:pic>
        <p:nvPicPr>
          <p:cNvPr id="5" name="그림 4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589A77E-99C8-BB40-C756-6F373B2AA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06" y="337882"/>
            <a:ext cx="1937788" cy="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1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61EAE62-00D1-9DF2-F849-83D0CD28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0" y="1297338"/>
            <a:ext cx="5593509" cy="62713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9000" y="360000"/>
            <a:ext cx="1428596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각 부의 명칭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5130981" y="4350085"/>
            <a:ext cx="1332000" cy="288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배유밸브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4899012" y="6708717"/>
            <a:ext cx="1332000" cy="288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청소노즐 밸브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841120" y="7208653"/>
            <a:ext cx="1332000" cy="288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배수밸브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2502433" y="7212393"/>
            <a:ext cx="1201843" cy="3562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찌꺼기거름망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997706" y="4917979"/>
            <a:ext cx="1332000" cy="288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제품 </a:t>
            </a:r>
            <a:r>
              <a:rPr lang="ko-KR" altLang="en-US" dirty="0" err="1">
                <a:solidFill>
                  <a:schemeClr val="tx1"/>
                </a:solidFill>
              </a:rPr>
              <a:t>조작부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4228" y="4773979"/>
            <a:ext cx="1332000" cy="288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상태창</a:t>
            </a:r>
            <a:endParaRPr lang="en-US" altLang="ko-KR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>
            <a:stCxn id="20" idx="3"/>
          </p:cNvCxnSpPr>
          <p:nvPr/>
        </p:nvCxnSpPr>
        <p:spPr>
          <a:xfrm flipV="1">
            <a:off x="1646228" y="4266702"/>
            <a:ext cx="1378009" cy="651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>
            <a:cxnSpLocks/>
            <a:stCxn id="39" idx="1"/>
          </p:cNvCxnSpPr>
          <p:nvPr/>
        </p:nvCxnSpPr>
        <p:spPr>
          <a:xfrm flipH="1" flipV="1">
            <a:off x="3429000" y="4440410"/>
            <a:ext cx="1701981" cy="53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59" idx="1"/>
          </p:cNvCxnSpPr>
          <p:nvPr/>
        </p:nvCxnSpPr>
        <p:spPr>
          <a:xfrm flipH="1" flipV="1">
            <a:off x="3259054" y="4837300"/>
            <a:ext cx="1738652" cy="224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cxnSpLocks/>
          </p:cNvCxnSpPr>
          <p:nvPr/>
        </p:nvCxnSpPr>
        <p:spPr>
          <a:xfrm flipV="1">
            <a:off x="2173120" y="5382015"/>
            <a:ext cx="454170" cy="1826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50" idx="1"/>
          </p:cNvCxnSpPr>
          <p:nvPr/>
        </p:nvCxnSpPr>
        <p:spPr>
          <a:xfrm flipH="1" flipV="1">
            <a:off x="3774216" y="5624301"/>
            <a:ext cx="1124796" cy="1228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cxnSpLocks/>
            <a:stCxn id="56" idx="0"/>
          </p:cNvCxnSpPr>
          <p:nvPr/>
        </p:nvCxnSpPr>
        <p:spPr>
          <a:xfrm flipH="1" flipV="1">
            <a:off x="3083785" y="5624301"/>
            <a:ext cx="19570" cy="15880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9">
            <a:extLst>
              <a:ext uri="{FF2B5EF4-FFF2-40B4-BE49-F238E27FC236}">
                <a16:creationId xmlns:a16="http://schemas.microsoft.com/office/drawing/2014/main" id="{98E83691-E580-9ED2-1B19-9BE9D0C41E30}"/>
              </a:ext>
            </a:extLst>
          </p:cNvPr>
          <p:cNvSpPr/>
          <p:nvPr/>
        </p:nvSpPr>
        <p:spPr>
          <a:xfrm>
            <a:off x="482468" y="6623233"/>
            <a:ext cx="1332000" cy="288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수평조절</a:t>
            </a:r>
            <a:endParaRPr lang="en-US" altLang="ko-KR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2FFF79E-5C36-3650-95B1-0EF7E7C993FA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814468" y="6212718"/>
            <a:ext cx="162662" cy="554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68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9000" y="914121"/>
            <a:ext cx="221406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3.1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조작부 명칭 및 설명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9000" y="360000"/>
            <a:ext cx="612000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올바른 사용방법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326" y="1449249"/>
            <a:ext cx="5917721" cy="1452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+mj-lt"/>
                <a:ea typeface="나눔고딕"/>
              </a:rPr>
              <a:t>•</a:t>
            </a:r>
            <a:r>
              <a:rPr lang="ko-KR" altLang="en-US" sz="1000" dirty="0" err="1">
                <a:latin typeface="+mj-lt"/>
                <a:ea typeface="나눔고딕"/>
              </a:rPr>
              <a:t>조작부에</a:t>
            </a:r>
            <a:r>
              <a:rPr lang="ko-KR" altLang="en-US" sz="1000" dirty="0">
                <a:latin typeface="+mj-lt"/>
                <a:ea typeface="나눔고딕"/>
              </a:rPr>
              <a:t> 표시되는 온도는 현재 식용유온도</a:t>
            </a:r>
            <a:r>
              <a:rPr lang="en-US" altLang="ko-KR" sz="1000" dirty="0">
                <a:latin typeface="+mj-lt"/>
                <a:ea typeface="나눔고딕"/>
              </a:rPr>
              <a:t>, </a:t>
            </a:r>
            <a:r>
              <a:rPr lang="ko-KR" altLang="en-US" sz="1000" dirty="0">
                <a:latin typeface="+mj-lt"/>
                <a:ea typeface="나눔고딕"/>
              </a:rPr>
              <a:t>현재 </a:t>
            </a:r>
            <a:r>
              <a:rPr lang="ko-KR" altLang="en-US" sz="1000" dirty="0" err="1">
                <a:latin typeface="+mj-lt"/>
                <a:ea typeface="나눔고딕"/>
              </a:rPr>
              <a:t>물온도</a:t>
            </a:r>
            <a:r>
              <a:rPr lang="ko-KR" altLang="en-US" sz="1000" dirty="0">
                <a:latin typeface="+mj-lt"/>
                <a:ea typeface="나눔고딕"/>
              </a:rPr>
              <a:t> 입니다</a:t>
            </a:r>
            <a:r>
              <a:rPr lang="en-US" altLang="ko-KR" sz="1000" dirty="0">
                <a:latin typeface="+mj-lt"/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lt"/>
                <a:ea typeface="나눔고딕"/>
              </a:rPr>
              <a:t>•</a:t>
            </a:r>
            <a:r>
              <a:rPr lang="ko-KR" altLang="en-US" sz="1000" dirty="0">
                <a:latin typeface="+mj-lt"/>
                <a:ea typeface="나눔고딕"/>
              </a:rPr>
              <a:t>제품 사용방법에 따라 설정 기름온도를 설정하신 후 현재 기름온도가 설정하신 기름온도까지 도달하면 사용하시면 됩니다</a:t>
            </a:r>
            <a:r>
              <a:rPr lang="en-US" altLang="ko-KR" sz="1000" dirty="0">
                <a:latin typeface="+mj-lt"/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lt"/>
                <a:ea typeface="나눔고딕"/>
              </a:rPr>
              <a:t>•</a:t>
            </a:r>
            <a:r>
              <a:rPr lang="ko-KR" altLang="en-US" sz="1000" dirty="0">
                <a:latin typeface="+mj-lt"/>
                <a:ea typeface="나눔고딕"/>
              </a:rPr>
              <a:t>현재 </a:t>
            </a:r>
            <a:r>
              <a:rPr lang="ko-KR" altLang="en-US" sz="1000" dirty="0" err="1">
                <a:latin typeface="+mj-lt"/>
                <a:ea typeface="나눔고딕"/>
              </a:rPr>
              <a:t>물온도는</a:t>
            </a:r>
            <a:r>
              <a:rPr lang="ko-KR" altLang="en-US" sz="1000" dirty="0">
                <a:latin typeface="+mj-lt"/>
                <a:ea typeface="나눔고딕"/>
              </a:rPr>
              <a:t> 실시간 측정한 물의 온도를 표시하며 사용안전을 위하여 </a:t>
            </a:r>
            <a:r>
              <a:rPr lang="en-US" altLang="ko-KR" sz="1000" dirty="0">
                <a:latin typeface="+mj-lt"/>
                <a:ea typeface="나눔고딕"/>
              </a:rPr>
              <a:t>40</a:t>
            </a:r>
            <a:r>
              <a:rPr lang="ko-KR" altLang="en-US" sz="1000" dirty="0">
                <a:latin typeface="+mj-lt"/>
                <a:ea typeface="나눔고딕"/>
              </a:rPr>
              <a:t>도 이상 올라가지 않습니다</a:t>
            </a:r>
            <a:r>
              <a:rPr lang="en-US" altLang="ko-KR" sz="1000" dirty="0">
                <a:latin typeface="+mj-lt"/>
                <a:ea typeface="나눔고딕"/>
              </a:rPr>
              <a:t>. •</a:t>
            </a:r>
            <a:r>
              <a:rPr lang="ko-KR" altLang="en-US" sz="1000" dirty="0">
                <a:latin typeface="+mj-lt"/>
                <a:ea typeface="나눔고딕"/>
              </a:rPr>
              <a:t>제품의 자동 기능으로 물의 온도가 </a:t>
            </a:r>
            <a:r>
              <a:rPr lang="en-US" altLang="ko-KR" sz="1000" dirty="0">
                <a:latin typeface="+mj-lt"/>
                <a:ea typeface="나눔고딕"/>
              </a:rPr>
              <a:t>40</a:t>
            </a:r>
            <a:r>
              <a:rPr lang="ko-KR" altLang="en-US" sz="1000" dirty="0">
                <a:latin typeface="+mj-lt"/>
                <a:ea typeface="나눔고딕"/>
              </a:rPr>
              <a:t>도 이상이 되면 깨끗한 물로 자동 교체됩니다</a:t>
            </a:r>
            <a:r>
              <a:rPr lang="en-US" altLang="ko-KR" sz="1000" dirty="0">
                <a:latin typeface="+mj-lt"/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j-lt"/>
                <a:ea typeface="나눔고딕"/>
              </a:rPr>
              <a:t>•</a:t>
            </a:r>
            <a:r>
              <a:rPr lang="ko-KR" altLang="en-US" sz="1000" dirty="0">
                <a:latin typeface="+mj-lt"/>
                <a:ea typeface="나눔고딕"/>
              </a:rPr>
              <a:t>제품의 자동 기능으로 </a:t>
            </a:r>
            <a:r>
              <a:rPr lang="en-US" altLang="ko-KR" sz="1000" dirty="0">
                <a:latin typeface="+mj-lt"/>
                <a:ea typeface="나눔고딕"/>
              </a:rPr>
              <a:t>2</a:t>
            </a:r>
            <a:r>
              <a:rPr lang="ko-KR" altLang="en-US" sz="1000" dirty="0">
                <a:latin typeface="+mj-lt"/>
                <a:ea typeface="나눔고딕"/>
              </a:rPr>
              <a:t>시간에 </a:t>
            </a:r>
            <a:r>
              <a:rPr lang="en-US" altLang="ko-KR" sz="1000" dirty="0">
                <a:latin typeface="+mj-lt"/>
                <a:ea typeface="나눔고딕"/>
              </a:rPr>
              <a:t>3</a:t>
            </a:r>
            <a:r>
              <a:rPr lang="ko-KR" altLang="en-US" sz="1000" dirty="0">
                <a:latin typeface="+mj-lt"/>
                <a:ea typeface="나눔고딕"/>
              </a:rPr>
              <a:t>분씩 물이 자동 순환하여 항상 깨끗한 물로 자동 교체됩니다</a:t>
            </a:r>
            <a:r>
              <a:rPr lang="en-US" altLang="ko-KR" sz="1000" dirty="0">
                <a:latin typeface="+mj-lt"/>
                <a:ea typeface="나눔고딕"/>
              </a:rPr>
              <a:t>.</a:t>
            </a:r>
            <a:endParaRPr lang="ko-KR" altLang="en-US" sz="1000" dirty="0">
              <a:latin typeface="+mj-lt"/>
              <a:ea typeface="나눔고딕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210" y="7296766"/>
            <a:ext cx="56848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1. </a:t>
            </a:r>
            <a:r>
              <a:rPr lang="ko-KR" altLang="en-US" sz="1000" dirty="0">
                <a:ea typeface="나눔고딕"/>
              </a:rPr>
              <a:t>기름 설정 버튼 </a:t>
            </a:r>
            <a:r>
              <a:rPr lang="ko-KR" altLang="en-US" sz="1000" dirty="0" err="1">
                <a:ea typeface="나눔고딕"/>
              </a:rPr>
              <a:t>으로</a:t>
            </a:r>
            <a:r>
              <a:rPr lang="ko-KR" altLang="en-US" sz="1000" dirty="0">
                <a:ea typeface="나눔고딕"/>
              </a:rPr>
              <a:t> 기름의 온도를 설정한다</a:t>
            </a:r>
            <a:r>
              <a:rPr lang="en-US" altLang="ko-KR" sz="1000" dirty="0"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2. </a:t>
            </a:r>
            <a:r>
              <a:rPr lang="ko-KR" altLang="en-US" sz="1000" dirty="0">
                <a:ea typeface="나눔고딕"/>
              </a:rPr>
              <a:t>운전버튼으로 기름을 가열하거나 정지한다</a:t>
            </a:r>
            <a:r>
              <a:rPr lang="en-US" altLang="ko-KR" sz="1000" dirty="0"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3. </a:t>
            </a:r>
            <a:r>
              <a:rPr lang="ko-KR" altLang="en-US" sz="1000" dirty="0">
                <a:ea typeface="나눔고딕"/>
              </a:rPr>
              <a:t>물 설정 버튼 </a:t>
            </a:r>
            <a:r>
              <a:rPr lang="ko-KR" altLang="en-US" sz="1000" dirty="0" err="1">
                <a:ea typeface="나눔고딕"/>
              </a:rPr>
              <a:t>으로</a:t>
            </a:r>
            <a:r>
              <a:rPr lang="ko-KR" altLang="en-US" sz="1000" dirty="0">
                <a:ea typeface="나눔고딕"/>
              </a:rPr>
              <a:t> 물의 온도를 설정한다</a:t>
            </a:r>
            <a:r>
              <a:rPr lang="en-US" altLang="ko-KR" sz="1000" dirty="0"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4. </a:t>
            </a:r>
            <a:r>
              <a:rPr lang="ko-KR" altLang="en-US" sz="1000" dirty="0">
                <a:ea typeface="나눔고딕"/>
              </a:rPr>
              <a:t>자동급수 버튼으로 시간 및 온도에 따라서 자동으로 급수한다</a:t>
            </a:r>
            <a:r>
              <a:rPr lang="en-US" altLang="ko-KR" sz="1000" dirty="0"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5. </a:t>
            </a:r>
            <a:r>
              <a:rPr lang="ko-KR" altLang="en-US" sz="1000" dirty="0">
                <a:ea typeface="나눔고딕"/>
              </a:rPr>
              <a:t>수동급수 버튼으로 물을 </a:t>
            </a:r>
            <a:r>
              <a:rPr lang="ko-KR" altLang="en-US" sz="1000" dirty="0" err="1">
                <a:ea typeface="나눔고딕"/>
              </a:rPr>
              <a:t>수동공급한다</a:t>
            </a:r>
            <a:r>
              <a:rPr lang="en-US" altLang="ko-KR" sz="1000" dirty="0"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6. </a:t>
            </a:r>
            <a:r>
              <a:rPr lang="ko-KR" altLang="en-US" sz="1000" dirty="0">
                <a:ea typeface="나눔고딕"/>
              </a:rPr>
              <a:t>타이머 선택 버튼으로 타이머 </a:t>
            </a:r>
            <a:r>
              <a:rPr lang="en-US" altLang="ko-KR" sz="1000" dirty="0">
                <a:ea typeface="나눔고딕"/>
              </a:rPr>
              <a:t>1,2,3</a:t>
            </a:r>
            <a:r>
              <a:rPr lang="ko-KR" altLang="en-US" sz="1000" dirty="0">
                <a:ea typeface="나눔고딕"/>
              </a:rPr>
              <a:t>을 선택한다</a:t>
            </a:r>
            <a:r>
              <a:rPr lang="en-US" altLang="ko-KR" sz="1000" dirty="0">
                <a:ea typeface="나눔고딕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ea typeface="나눔고딕"/>
              </a:rPr>
              <a:t>7. </a:t>
            </a:r>
            <a:r>
              <a:rPr lang="ko-KR" altLang="en-US" sz="1000" dirty="0">
                <a:ea typeface="나눔고딕"/>
              </a:rPr>
              <a:t>타이머 작동 버튼으로 선택된 타이머를 작동시킨다</a:t>
            </a:r>
            <a:r>
              <a:rPr lang="en-US" altLang="ko-KR" sz="1000" dirty="0">
                <a:ea typeface="나눔고딕"/>
              </a:rPr>
              <a:t>.</a:t>
            </a:r>
            <a:endParaRPr lang="ko-KR" altLang="en-US" sz="1000" dirty="0">
              <a:ea typeface="나눔고딕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343" y="2972879"/>
            <a:ext cx="5221678" cy="369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15067" y="6754986"/>
            <a:ext cx="207460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3.2 </a:t>
            </a:r>
            <a:r>
              <a:rPr lang="ko-KR" altLang="en-US" sz="1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조작부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 방법 </a:t>
            </a:r>
          </a:p>
        </p:txBody>
      </p:sp>
      <p:cxnSp>
        <p:nvCxnSpPr>
          <p:cNvPr id="37" name="직선 연결선 36"/>
          <p:cNvCxnSpPr/>
          <p:nvPr/>
        </p:nvCxnSpPr>
        <p:spPr>
          <a:xfrm>
            <a:off x="536965" y="7163294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2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58999" y="5477702"/>
            <a:ext cx="594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3.3.3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운전 버튼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 버튼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운전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(ON/OFF)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누르면 설정한 온도로 작동되며 식용유 온도 옆 운전중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LED(H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점등 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운전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(ON/OFF)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다시 누르면 작동이 멈추고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운전중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LED(H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소등 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운전 중 대기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(READY)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누르면 설정 온도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(130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유지되며 식용유 온도 옆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LED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점등 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(READY)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다시 누르면 작동이 멈추고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LED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소등 되며 운전 모드로 돌아갑니다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8999" y="3138922"/>
            <a:ext cx="59400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3.3.2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자동급수 버튼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수동급수 버튼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(AUTO)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LED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 점등되며 물 온도가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이상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상승할 시 자동으로 급수 및 청소 타이머가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시간마다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분씩 자동급수 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0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(SUPPLY)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누르면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내솥으로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물이 들어가고 수동급수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(SUPPLY)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다시 누르면 멈춥니다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9000" y="914121"/>
            <a:ext cx="23920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3.2 </a:t>
            </a:r>
            <a:r>
              <a:rPr lang="ko-KR" altLang="en-US" sz="1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조작부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 사용방법</a:t>
            </a:r>
          </a:p>
        </p:txBody>
      </p:sp>
      <p:cxnSp>
        <p:nvCxnSpPr>
          <p:cNvPr id="42" name="직선 연결선 41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998" y="1501197"/>
            <a:ext cx="59400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3.3.1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기름온도 설정 버튼</a:t>
            </a:r>
            <a:endParaRPr lang="en-US" altLang="ko-KR" sz="1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08600" indent="-2286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식용유 온도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표시창에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현재온도가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표시되고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UP, DOWN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키를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누르면 설정온도로 맞춥니다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08600" indent="-2286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설정된 온도를 맞춘 후 약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후 자동으로 현재온도로 전환됩니다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6967" y="7703450"/>
            <a:ext cx="59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3.3.4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타이머 선택 버튼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&amp; 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타이머 작동 버튼 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별도 옵션사항</a:t>
            </a:r>
            <a:r>
              <a:rPr lang="en-US" altLang="ko-KR" sz="1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800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타이머선택 버튼은 타이머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1,2,3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기능이 내장되어 있으며 원하는 튀김 시간을 각각 설정하면 해당 시간에 맞춰 리프트가 자동으로 올라갑니다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타이머 작동 버튼은 선택된 타이머 기능을 작동 시켜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302" y="8789802"/>
            <a:ext cx="12096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b="3056"/>
          <a:stretch>
            <a:fillRect/>
          </a:stretch>
        </p:blipFill>
        <p:spPr bwMode="auto">
          <a:xfrm>
            <a:off x="749042" y="4394570"/>
            <a:ext cx="1362075" cy="7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 b="5961"/>
          <a:stretch>
            <a:fillRect/>
          </a:stretch>
        </p:blipFill>
        <p:spPr bwMode="auto">
          <a:xfrm>
            <a:off x="762221" y="6777703"/>
            <a:ext cx="1314450" cy="70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988" y="2372058"/>
            <a:ext cx="1143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15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40445" y="3555497"/>
            <a:ext cx="16898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배수밸브를 열어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3760" y="2423229"/>
            <a:ext cx="47612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제품을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청소하기전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배전반에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설치된 제품 누전차단기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OFF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시켜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549" y="4817279"/>
            <a:ext cx="5920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히터 끝을 양손으로 잡고 위로 들어 올리면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히터가 회전하며 상부로 올라갑니다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히터 회전축 쪽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히터커버 아래에 있는 히터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고정바를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세우면 히터가 들려진 상태로 고정됩니다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9000" y="914121"/>
            <a:ext cx="174759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3.3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청소방법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9000" y="1566546"/>
            <a:ext cx="594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제품을 설치 후 처음 사용시 제품을 청소하고 사용하십시오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청소할 때는 꼭 면장갑을 착용하십시오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조작부 및 제품 후면에 물이 튀지 않게 주의하십시오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1512127" y="4155238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6" y="3984563"/>
            <a:ext cx="553723" cy="58900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5" y="3947151"/>
            <a:ext cx="294248" cy="663825"/>
          </a:xfrm>
          <a:prstGeom prst="rect">
            <a:avLst/>
          </a:prstGeom>
        </p:spPr>
      </p:pic>
      <p:sp>
        <p:nvSpPr>
          <p:cNvPr id="37" name="오른쪽 화살표 36"/>
          <p:cNvSpPr/>
          <p:nvPr/>
        </p:nvSpPr>
        <p:spPr>
          <a:xfrm>
            <a:off x="2589360" y="7192036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4" y="2878455"/>
            <a:ext cx="266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8718" y="3010503"/>
            <a:ext cx="48923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나눔고딕" pitchFamily="50" charset="-127"/>
                <a:ea typeface="나눔고딕" pitchFamily="50" charset="-127"/>
              </a:rPr>
              <a:t> OFF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169" y="7913079"/>
            <a:ext cx="5920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청소가 끝나면 배수밸브와 청소노즐 밸브를 잠가주시고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배전반에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설치된 제품 누전차단기를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ON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시켜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145" y="455230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배수밸브</a:t>
            </a:r>
            <a:endParaRPr lang="ko-KR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78299" y="455230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배수밸브</a:t>
            </a:r>
            <a:endParaRPr lang="ko-KR" altLang="en-US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694791" y="8476711"/>
            <a:ext cx="749639" cy="804449"/>
            <a:chOff x="694791" y="7602316"/>
            <a:chExt cx="749639" cy="804449"/>
          </a:xfrm>
        </p:grpSpPr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91" y="7602316"/>
              <a:ext cx="553723" cy="58900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49395" y="8191321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배수밸브</a:t>
              </a:r>
              <a:endParaRPr lang="ko-KR" altLang="en-US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9181" y="3323183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누전차단기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2224019" y="8605532"/>
            <a:ext cx="858699" cy="675628"/>
            <a:chOff x="2178299" y="7691987"/>
            <a:chExt cx="858699" cy="67562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762" y="7691987"/>
              <a:ext cx="266700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587836" y="7837586"/>
              <a:ext cx="449162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latin typeface="나눔고딕" pitchFamily="50" charset="-127"/>
                  <a:ea typeface="나눔고딕" pitchFamily="50" charset="-127"/>
                </a:rPr>
                <a:t> ON</a:t>
              </a:r>
              <a:endParaRPr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8299" y="8152171"/>
              <a:ext cx="6976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누전차단기</a:t>
              </a:r>
            </a:p>
          </p:txBody>
        </p:sp>
      </p:grpSp>
      <p:sp>
        <p:nvSpPr>
          <p:cNvPr id="46" name="오른쪽 화살표 45"/>
          <p:cNvSpPr/>
          <p:nvPr/>
        </p:nvSpPr>
        <p:spPr>
          <a:xfrm>
            <a:off x="1281629" y="7192036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26348" y="7065003"/>
            <a:ext cx="822661" cy="670432"/>
            <a:chOff x="526348" y="6138231"/>
            <a:chExt cx="822661" cy="67043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8" y="6138231"/>
              <a:ext cx="2921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526348" y="6593219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 밸브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794236" y="7059296"/>
            <a:ext cx="822661" cy="676139"/>
            <a:chOff x="2030456" y="6141086"/>
            <a:chExt cx="822661" cy="6761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736" y="6141086"/>
              <a:ext cx="2921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030456" y="6601781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 밸브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209109" y="6906465"/>
            <a:ext cx="850015" cy="828970"/>
            <a:chOff x="3787892" y="5988255"/>
            <a:chExt cx="850015" cy="828970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87892" y="5988255"/>
              <a:ext cx="850015" cy="774978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915382" y="6601781"/>
              <a:ext cx="595035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</a:t>
              </a: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1418789" y="8610728"/>
            <a:ext cx="822661" cy="670432"/>
            <a:chOff x="526348" y="6138231"/>
            <a:chExt cx="822661" cy="670432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8" y="6138231"/>
              <a:ext cx="2921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26348" y="6593219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 밸브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78549" y="6592934"/>
            <a:ext cx="5920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청소노즐 밸브를 열고 청소노즐로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튀김솥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내부를 청소해줍니다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13" y="5354990"/>
            <a:ext cx="1165936" cy="10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53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95" y="7993751"/>
            <a:ext cx="2392381" cy="144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0" y="7993751"/>
            <a:ext cx="2392382" cy="144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5" y="6083146"/>
            <a:ext cx="2392382" cy="1440000"/>
          </a:xfrm>
          <a:prstGeom prst="rect">
            <a:avLst/>
          </a:prstGeom>
        </p:spPr>
      </p:pic>
      <p:cxnSp>
        <p:nvCxnSpPr>
          <p:cNvPr id="27" name="직선 화살표 연결선 26"/>
          <p:cNvCxnSpPr/>
          <p:nvPr/>
        </p:nvCxnSpPr>
        <p:spPr>
          <a:xfrm>
            <a:off x="1138372" y="8530408"/>
            <a:ext cx="1388509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216692" y="8806633"/>
            <a:ext cx="125858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오른쪽 화살표 40"/>
          <p:cNvSpPr/>
          <p:nvPr/>
        </p:nvSpPr>
        <p:spPr>
          <a:xfrm>
            <a:off x="3065617" y="8539676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247" y="4598171"/>
            <a:ext cx="47500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 조작부의 수동급수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(SUPPLY)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눌러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물을 받습니다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8248" y="5591944"/>
            <a:ext cx="582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상태창을 통해 아래 그림과 같은 표시위치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상한물경계선 보다 위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까지 물을 받고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(SUPPLY)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누릅니다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149120" y="6602834"/>
            <a:ext cx="1388509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0660" y="7515063"/>
            <a:ext cx="612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 startAt="4"/>
            </a:pP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전면의 턱으로 기름을 부어줍니다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물과 기름이 최대한 덜 섞이도록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228600" indent="-228600">
              <a:lnSpc>
                <a:spcPct val="150000"/>
              </a:lnSpc>
              <a:buAutoNum type="arabicParenR" startAt="4"/>
            </a:pP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상태창에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표시된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하한 </a:t>
            </a:r>
            <a:r>
              <a:rPr lang="ko-KR" altLang="en-US" sz="10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물경계선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까지 기름이 내려가도록 기름을 채워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b="1" dirty="0">
              <a:solidFill>
                <a:srgbClr val="FF0000"/>
              </a:solidFill>
            </a:endParaRPr>
          </a:p>
          <a:p>
            <a:pPr marL="180000">
              <a:lnSpc>
                <a:spcPct val="150000"/>
              </a:lnSpc>
            </a:pP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8721" y="2156375"/>
            <a:ext cx="46313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설치하는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내솥망이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완전히 제자리에 설치되어 있는지 확인합니다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밑으로 </a:t>
            </a:r>
            <a:r>
              <a:rPr lang="ko-KR" altLang="en-US" sz="10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식재료가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떨어지면 안됩니다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9000" y="914121"/>
            <a:ext cx="181492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3.4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 넣는 방법</a:t>
            </a:r>
          </a:p>
        </p:txBody>
      </p:sp>
      <p:cxnSp>
        <p:nvCxnSpPr>
          <p:cNvPr id="34" name="직선 연결선 33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9000" y="1566546"/>
            <a:ext cx="594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사용시 수시로 상태창을 통해 기름량을 확인하십시오</a:t>
            </a:r>
            <a:r>
              <a:rPr lang="en-US" altLang="ko-KR" sz="10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상태창 보는 방법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(p.15)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완전히 숙지하시고 기름이 부족하면 기름을 보충해 주십시오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3168959" y="6778420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16058" y="3836131"/>
            <a:ext cx="732634" cy="783186"/>
            <a:chOff x="700174" y="3071995"/>
            <a:chExt cx="732634" cy="783186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4" y="3071995"/>
              <a:ext cx="553723" cy="58900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37773" y="3639737"/>
              <a:ext cx="5950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배수밸브</a:t>
              </a:r>
              <a:endParaRPr lang="ko-KR" altLang="en-US" b="1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568178" y="7228271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err="1"/>
              <a:t>상태창</a:t>
            </a:r>
            <a:endParaRPr lang="ko-KR" altLang="en-US" sz="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548305" y="918238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err="1"/>
              <a:t>상태창</a:t>
            </a:r>
            <a:endParaRPr lang="ko-KR" altLang="en-US" sz="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5" y="2685280"/>
            <a:ext cx="1480195" cy="7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55447" y="3472127"/>
            <a:ext cx="3634328" cy="296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내솥의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물기를 모두 닦아주고 배수밸브를 닫아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24250" y="9173107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err="1"/>
              <a:t>상태창</a:t>
            </a:r>
            <a:endParaRPr lang="ko-KR" altLang="en-US" sz="800" b="1" dirty="0"/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print"/>
          <a:srcRect l="49630" b="3056"/>
          <a:stretch>
            <a:fillRect/>
          </a:stretch>
        </p:blipFill>
        <p:spPr bwMode="auto">
          <a:xfrm>
            <a:off x="795647" y="4964586"/>
            <a:ext cx="491859" cy="5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7" cstate="print"/>
          <a:srcRect l="49630" b="3056"/>
          <a:stretch>
            <a:fillRect/>
          </a:stretch>
        </p:blipFill>
        <p:spPr bwMode="auto">
          <a:xfrm>
            <a:off x="3964379" y="6542019"/>
            <a:ext cx="491859" cy="5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D66CD8-E7A2-8733-9665-BF607864D875}"/>
              </a:ext>
            </a:extLst>
          </p:cNvPr>
          <p:cNvSpPr txBox="1"/>
          <p:nvPr/>
        </p:nvSpPr>
        <p:spPr>
          <a:xfrm>
            <a:off x="1021860" y="6391372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56853-C063-1A3D-FF62-A63231762436}"/>
              </a:ext>
            </a:extLst>
          </p:cNvPr>
          <p:cNvSpPr txBox="1"/>
          <p:nvPr/>
        </p:nvSpPr>
        <p:spPr>
          <a:xfrm>
            <a:off x="1924794" y="6613721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EDEB4-3B2C-476B-E862-EA75D62441A3}"/>
              </a:ext>
            </a:extLst>
          </p:cNvPr>
          <p:cNvSpPr txBox="1"/>
          <p:nvPr/>
        </p:nvSpPr>
        <p:spPr>
          <a:xfrm>
            <a:off x="1040585" y="6626000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32E5C-1052-D568-7C3B-E941B9D3C6C9}"/>
              </a:ext>
            </a:extLst>
          </p:cNvPr>
          <p:cNvSpPr txBox="1"/>
          <p:nvPr/>
        </p:nvSpPr>
        <p:spPr>
          <a:xfrm>
            <a:off x="953657" y="7072012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702A17-89DA-A249-FCA1-F0E29560489E}"/>
              </a:ext>
            </a:extLst>
          </p:cNvPr>
          <p:cNvSpPr txBox="1"/>
          <p:nvPr/>
        </p:nvSpPr>
        <p:spPr>
          <a:xfrm>
            <a:off x="1944313" y="6940387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86D71-D4FE-A5B8-FF82-006AC25F1256}"/>
              </a:ext>
            </a:extLst>
          </p:cNvPr>
          <p:cNvSpPr txBox="1"/>
          <p:nvPr/>
        </p:nvSpPr>
        <p:spPr>
          <a:xfrm>
            <a:off x="1011417" y="8313166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05CB1-A116-E954-D28C-9E4BF7EB2775}"/>
              </a:ext>
            </a:extLst>
          </p:cNvPr>
          <p:cNvSpPr txBox="1"/>
          <p:nvPr/>
        </p:nvSpPr>
        <p:spPr>
          <a:xfrm>
            <a:off x="1905118" y="8527085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15C566-6A29-74F8-B777-EDB366C235D0}"/>
              </a:ext>
            </a:extLst>
          </p:cNvPr>
          <p:cNvSpPr txBox="1"/>
          <p:nvPr/>
        </p:nvSpPr>
        <p:spPr>
          <a:xfrm>
            <a:off x="1020909" y="8539364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95987-22F4-74C7-7AAA-E80F92BF7255}"/>
              </a:ext>
            </a:extLst>
          </p:cNvPr>
          <p:cNvSpPr txBox="1"/>
          <p:nvPr/>
        </p:nvSpPr>
        <p:spPr>
          <a:xfrm>
            <a:off x="933981" y="8985376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E9108B-9B0D-FA81-B0DD-2087EB393E15}"/>
              </a:ext>
            </a:extLst>
          </p:cNvPr>
          <p:cNvSpPr txBox="1"/>
          <p:nvPr/>
        </p:nvSpPr>
        <p:spPr>
          <a:xfrm>
            <a:off x="1924637" y="8853751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96B2A-3CFB-BB52-54CA-69842B503EF3}"/>
              </a:ext>
            </a:extLst>
          </p:cNvPr>
          <p:cNvSpPr txBox="1"/>
          <p:nvPr/>
        </p:nvSpPr>
        <p:spPr>
          <a:xfrm>
            <a:off x="4060677" y="8308183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379D62-07E2-A08D-3B45-83FF491F115F}"/>
              </a:ext>
            </a:extLst>
          </p:cNvPr>
          <p:cNvSpPr txBox="1"/>
          <p:nvPr/>
        </p:nvSpPr>
        <p:spPr>
          <a:xfrm>
            <a:off x="4644145" y="8483069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C8B9EE-F969-9C57-5822-29C4A6294DF2}"/>
              </a:ext>
            </a:extLst>
          </p:cNvPr>
          <p:cNvSpPr txBox="1"/>
          <p:nvPr/>
        </p:nvSpPr>
        <p:spPr>
          <a:xfrm>
            <a:off x="4060677" y="8536984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F8DB89-ADB7-3D2B-2FE6-F8339841FA47}"/>
              </a:ext>
            </a:extLst>
          </p:cNvPr>
          <p:cNvSpPr txBox="1"/>
          <p:nvPr/>
        </p:nvSpPr>
        <p:spPr>
          <a:xfrm>
            <a:off x="3999688" y="8980533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CB325-82F6-6C5A-4D67-585D097A0447}"/>
              </a:ext>
            </a:extLst>
          </p:cNvPr>
          <p:cNvSpPr txBox="1"/>
          <p:nvPr/>
        </p:nvSpPr>
        <p:spPr>
          <a:xfrm>
            <a:off x="4958393" y="8846877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697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2" y="1728298"/>
            <a:ext cx="2853308" cy="20914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6" y="6864256"/>
            <a:ext cx="2811154" cy="203844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3" y="4184826"/>
            <a:ext cx="2864427" cy="19492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1200" y="1856262"/>
            <a:ext cx="303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기름을  정량을 채웠을 시의 레벨입니다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온도가  튀김온도까지 상승하면  체적은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기름의 양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늘어납니다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하지만 레벨은 변화가 없습니다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3900" y="4318712"/>
            <a:ext cx="3022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튀김 재료를 기름에 넣게 되면  튀김재료의 부피만큼 체적이 늘어나므로  레벨이 아래로 내려가는 것을 확인할 수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늘어난  부피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기름에 넣은 튀김 재료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만큼  물이 넘쳐 배출됩니다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튀김 재료를 기름에서 건져내면 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내솥의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기름양이 조금  줄어든 것을 확인할 수 있습니다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1200" y="6954776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반복 작업으로 인해 기름과 물이 점차 줄어듭니다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줄어든 물은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4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시간마다 실행되는 자동청소 기능이 동작하게 되면 부족한 물의 양이 채워집니다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이때 물이 너무 부족해 히터와 근접할 경우 물이 끓어오르는 현상이 생깁니다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반드시 기름 보충 시기를 숙지하시기 바랍니다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62F3E-4C3B-4390-802D-A1A55F819708}"/>
              </a:ext>
            </a:extLst>
          </p:cNvPr>
          <p:cNvSpPr txBox="1"/>
          <p:nvPr/>
        </p:nvSpPr>
        <p:spPr>
          <a:xfrm>
            <a:off x="266700" y="726279"/>
            <a:ext cx="641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/>
              <a:t>3.5  </a:t>
            </a:r>
            <a:r>
              <a:rPr lang="ko-KR" altLang="en-US" sz="2000" b="1" u="sng" dirty="0"/>
              <a:t>상 태 창  보는 방법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720AA-9DBD-6EA0-98FE-3775FB747CD2}"/>
              </a:ext>
            </a:extLst>
          </p:cNvPr>
          <p:cNvSpPr txBox="1"/>
          <p:nvPr/>
        </p:nvSpPr>
        <p:spPr>
          <a:xfrm>
            <a:off x="865711" y="7318296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AED4F-AD50-0DD4-9B44-08479A5DDEEF}"/>
              </a:ext>
            </a:extLst>
          </p:cNvPr>
          <p:cNvSpPr txBox="1"/>
          <p:nvPr/>
        </p:nvSpPr>
        <p:spPr>
          <a:xfrm>
            <a:off x="1909880" y="7650085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9479D-079B-95E7-BA2E-2915ADC94F63}"/>
              </a:ext>
            </a:extLst>
          </p:cNvPr>
          <p:cNvSpPr txBox="1"/>
          <p:nvPr/>
        </p:nvSpPr>
        <p:spPr>
          <a:xfrm>
            <a:off x="913377" y="7667876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7091C0-7DD6-FE0E-56C5-B0522D245991}"/>
              </a:ext>
            </a:extLst>
          </p:cNvPr>
          <p:cNvSpPr txBox="1"/>
          <p:nvPr/>
        </p:nvSpPr>
        <p:spPr>
          <a:xfrm>
            <a:off x="788724" y="8285288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988C17-D568-040C-CAAF-FFD9B05310C2}"/>
              </a:ext>
            </a:extLst>
          </p:cNvPr>
          <p:cNvSpPr txBox="1"/>
          <p:nvPr/>
        </p:nvSpPr>
        <p:spPr>
          <a:xfrm>
            <a:off x="1936543" y="8108452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79D0DA-836A-56BE-84AE-2ADD7371C3DB}"/>
              </a:ext>
            </a:extLst>
          </p:cNvPr>
          <p:cNvSpPr txBox="1"/>
          <p:nvPr/>
        </p:nvSpPr>
        <p:spPr>
          <a:xfrm>
            <a:off x="868353" y="4628726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0BC0B8-DB7C-4818-FD71-EC0ED51824FB}"/>
              </a:ext>
            </a:extLst>
          </p:cNvPr>
          <p:cNvSpPr txBox="1"/>
          <p:nvPr/>
        </p:nvSpPr>
        <p:spPr>
          <a:xfrm>
            <a:off x="1943958" y="4929917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9A4E20-3231-254B-5B36-79F52378ADB5}"/>
              </a:ext>
            </a:extLst>
          </p:cNvPr>
          <p:cNvSpPr txBox="1"/>
          <p:nvPr/>
        </p:nvSpPr>
        <p:spPr>
          <a:xfrm>
            <a:off x="913377" y="4953000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5A1ABF-3C4B-6240-AA8E-D01C398BD840}"/>
              </a:ext>
            </a:extLst>
          </p:cNvPr>
          <p:cNvSpPr txBox="1"/>
          <p:nvPr/>
        </p:nvSpPr>
        <p:spPr>
          <a:xfrm>
            <a:off x="814657" y="5543549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0EB646-B780-447A-571D-9A1D8BE0A6E6}"/>
              </a:ext>
            </a:extLst>
          </p:cNvPr>
          <p:cNvSpPr txBox="1"/>
          <p:nvPr/>
        </p:nvSpPr>
        <p:spPr>
          <a:xfrm>
            <a:off x="1916578" y="5364245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533163-AB18-475E-6ADA-B71C3DC5E5A4}"/>
              </a:ext>
            </a:extLst>
          </p:cNvPr>
          <p:cNvSpPr txBox="1"/>
          <p:nvPr/>
        </p:nvSpPr>
        <p:spPr>
          <a:xfrm>
            <a:off x="809925" y="2191994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816E0A-742F-C665-C6A9-1B849B91187F}"/>
              </a:ext>
            </a:extLst>
          </p:cNvPr>
          <p:cNvSpPr txBox="1"/>
          <p:nvPr/>
        </p:nvSpPr>
        <p:spPr>
          <a:xfrm>
            <a:off x="1909880" y="2530754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A40CC3-A5A5-436F-08B5-ADB383E5465E}"/>
              </a:ext>
            </a:extLst>
          </p:cNvPr>
          <p:cNvSpPr txBox="1"/>
          <p:nvPr/>
        </p:nvSpPr>
        <p:spPr>
          <a:xfrm>
            <a:off x="879299" y="2553837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07214E-717C-99F3-6F89-307AE3C4AE3F}"/>
              </a:ext>
            </a:extLst>
          </p:cNvPr>
          <p:cNvSpPr txBox="1"/>
          <p:nvPr/>
        </p:nvSpPr>
        <p:spPr>
          <a:xfrm>
            <a:off x="788724" y="3185191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AF978F-62D6-71A0-60E7-5AFD7FB99D77}"/>
              </a:ext>
            </a:extLst>
          </p:cNvPr>
          <p:cNvSpPr txBox="1"/>
          <p:nvPr/>
        </p:nvSpPr>
        <p:spPr>
          <a:xfrm>
            <a:off x="1890645" y="3005887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882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43865" y="1880087"/>
            <a:ext cx="54585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상태창을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확인하고 배수밸브를 열어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배유밸브로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기름이 나올 수 있을 위치까지 물을 빼내줍니다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419" y="7720287"/>
            <a:ext cx="43059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배유밸브에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배유호스를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손으로 돌려 연결합니다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기름을 받을 통에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배유호스를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꽂은 후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배유밸브를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열어 기름을 빼내줍니다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9000" y="914121"/>
            <a:ext cx="181492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3.6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 빼는 방법</a:t>
            </a:r>
          </a:p>
        </p:txBody>
      </p:sp>
      <p:cxnSp>
        <p:nvCxnSpPr>
          <p:cNvPr id="28" name="직선 연결선 27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9000" y="1566546"/>
            <a:ext cx="5940000" cy="29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절대로 고온의 기름을 빼지 마십시오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화상의 위험이 있습니다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6" y="2372175"/>
            <a:ext cx="4589853" cy="212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6" y="5422437"/>
            <a:ext cx="4589853" cy="212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7" name="오른쪽 화살표 36"/>
          <p:cNvSpPr/>
          <p:nvPr/>
        </p:nvSpPr>
        <p:spPr>
          <a:xfrm rot="5400000">
            <a:off x="2738082" y="4872839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6B75D-6A7D-1EFA-77C8-9C8409E439F4}"/>
              </a:ext>
            </a:extLst>
          </p:cNvPr>
          <p:cNvSpPr txBox="1"/>
          <p:nvPr/>
        </p:nvSpPr>
        <p:spPr>
          <a:xfrm>
            <a:off x="1539241" y="2691552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ACEFB-FD30-0FEF-7807-3638012227CB}"/>
              </a:ext>
            </a:extLst>
          </p:cNvPr>
          <p:cNvSpPr txBox="1"/>
          <p:nvPr/>
        </p:nvSpPr>
        <p:spPr>
          <a:xfrm>
            <a:off x="2118632" y="2916972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4B334-B9B5-D29A-9339-65EC73DF3D8E}"/>
              </a:ext>
            </a:extLst>
          </p:cNvPr>
          <p:cNvSpPr txBox="1"/>
          <p:nvPr/>
        </p:nvSpPr>
        <p:spPr>
          <a:xfrm>
            <a:off x="1572895" y="3006030"/>
            <a:ext cx="68214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B9B62-6F11-D101-C1FE-82C299FDCCAF}"/>
              </a:ext>
            </a:extLst>
          </p:cNvPr>
          <p:cNvSpPr txBox="1"/>
          <p:nvPr/>
        </p:nvSpPr>
        <p:spPr>
          <a:xfrm>
            <a:off x="1509895" y="3551339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b="1" dirty="0">
                <a:latin typeface="+mj-ea"/>
                <a:ea typeface="+mj-ea"/>
              </a:rPr>
              <a:t>If there is not enough oil, the water will rise</a:t>
            </a:r>
            <a:endParaRPr lang="ko-KR" altLang="en-US" sz="300" b="1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AEE58-5623-8F6D-D5CA-15B9E5C49601}"/>
              </a:ext>
            </a:extLst>
          </p:cNvPr>
          <p:cNvSpPr txBox="1"/>
          <p:nvPr/>
        </p:nvSpPr>
        <p:spPr>
          <a:xfrm>
            <a:off x="2602412" y="3403124"/>
            <a:ext cx="7256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b="1" dirty="0">
                <a:latin typeface="+mj-ea"/>
                <a:ea typeface="+mj-ea"/>
              </a:rPr>
              <a:t>Lower water boundary line</a:t>
            </a:r>
            <a:endParaRPr lang="ko-KR" altLang="en-US" sz="300" b="1" dirty="0"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C83EB-0B89-4FD2-D99E-B9A64A567FB6}"/>
              </a:ext>
            </a:extLst>
          </p:cNvPr>
          <p:cNvSpPr txBox="1"/>
          <p:nvPr/>
        </p:nvSpPr>
        <p:spPr>
          <a:xfrm>
            <a:off x="1641635" y="3505445"/>
            <a:ext cx="61340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 dirty="0">
                <a:latin typeface="+mj-ea"/>
              </a:rPr>
              <a:t>기름부족시 물이 올라감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88D89F-89F0-E547-A161-76F30EBAA38E}"/>
              </a:ext>
            </a:extLst>
          </p:cNvPr>
          <p:cNvSpPr txBox="1"/>
          <p:nvPr/>
        </p:nvSpPr>
        <p:spPr>
          <a:xfrm>
            <a:off x="1698498" y="3061488"/>
            <a:ext cx="4374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 dirty="0">
                <a:latin typeface="+mj-ea"/>
              </a:rPr>
              <a:t>상한 물경계선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265C7-C39D-B358-A12C-E0FDEAE747A9}"/>
              </a:ext>
            </a:extLst>
          </p:cNvPr>
          <p:cNvSpPr txBox="1"/>
          <p:nvPr/>
        </p:nvSpPr>
        <p:spPr>
          <a:xfrm>
            <a:off x="2331100" y="3404521"/>
            <a:ext cx="4374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 dirty="0">
                <a:latin typeface="+mj-ea"/>
              </a:rPr>
              <a:t>하한 물경계선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84C1B-1028-4CF2-3920-01CED60BF127}"/>
              </a:ext>
            </a:extLst>
          </p:cNvPr>
          <p:cNvSpPr txBox="1"/>
          <p:nvPr/>
        </p:nvSpPr>
        <p:spPr>
          <a:xfrm>
            <a:off x="2200602" y="2975644"/>
            <a:ext cx="61209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>
                <a:latin typeface="+mj-ea"/>
              </a:rPr>
              <a:t>기름보충하면물이내려감</a:t>
            </a:r>
            <a:endParaRPr lang="ko-KR" altLang="en-US" sz="300" b="1" dirty="0">
              <a:latin typeface="+mj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367FA6-BAD6-0EE2-8964-A4AF46ACE4F4}"/>
              </a:ext>
            </a:extLst>
          </p:cNvPr>
          <p:cNvSpPr txBox="1"/>
          <p:nvPr/>
        </p:nvSpPr>
        <p:spPr>
          <a:xfrm>
            <a:off x="1509895" y="5739431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2102E-7810-5979-FCAB-DCF304848D10}"/>
              </a:ext>
            </a:extLst>
          </p:cNvPr>
          <p:cNvSpPr txBox="1"/>
          <p:nvPr/>
        </p:nvSpPr>
        <p:spPr>
          <a:xfrm>
            <a:off x="2089286" y="5964851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D8803-5053-6FDF-07E9-9904FFA1B4A7}"/>
              </a:ext>
            </a:extLst>
          </p:cNvPr>
          <p:cNvSpPr txBox="1"/>
          <p:nvPr/>
        </p:nvSpPr>
        <p:spPr>
          <a:xfrm>
            <a:off x="1543549" y="6053909"/>
            <a:ext cx="68214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08293-20A1-09A6-EC80-8DD523F0B92A}"/>
              </a:ext>
            </a:extLst>
          </p:cNvPr>
          <p:cNvSpPr txBox="1"/>
          <p:nvPr/>
        </p:nvSpPr>
        <p:spPr>
          <a:xfrm>
            <a:off x="1480549" y="6599218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b="1" dirty="0">
                <a:latin typeface="+mj-ea"/>
                <a:ea typeface="+mj-ea"/>
              </a:rPr>
              <a:t>If there is not enough oil, the water will rise</a:t>
            </a:r>
            <a:endParaRPr lang="ko-KR" altLang="en-US" sz="300" b="1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12F35-2814-84E5-F604-83536AB6E1E8}"/>
              </a:ext>
            </a:extLst>
          </p:cNvPr>
          <p:cNvSpPr txBox="1"/>
          <p:nvPr/>
        </p:nvSpPr>
        <p:spPr>
          <a:xfrm>
            <a:off x="2573066" y="6451003"/>
            <a:ext cx="7256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b="1" dirty="0">
                <a:latin typeface="+mj-ea"/>
                <a:ea typeface="+mj-ea"/>
              </a:rPr>
              <a:t>Lower water boundary line</a:t>
            </a:r>
            <a:endParaRPr lang="ko-KR" altLang="en-US" sz="300" b="1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C98BB-5DB5-9660-5A57-99BEA5276D7F}"/>
              </a:ext>
            </a:extLst>
          </p:cNvPr>
          <p:cNvSpPr txBox="1"/>
          <p:nvPr/>
        </p:nvSpPr>
        <p:spPr>
          <a:xfrm>
            <a:off x="1612289" y="6553324"/>
            <a:ext cx="613409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 dirty="0">
                <a:latin typeface="+mj-ea"/>
              </a:rPr>
              <a:t>기름부족시 물이 올라감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32F054-594D-ADF8-B8A9-D120AF42158A}"/>
              </a:ext>
            </a:extLst>
          </p:cNvPr>
          <p:cNvSpPr txBox="1"/>
          <p:nvPr/>
        </p:nvSpPr>
        <p:spPr>
          <a:xfrm>
            <a:off x="1669152" y="6109367"/>
            <a:ext cx="4374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 dirty="0">
                <a:latin typeface="+mj-ea"/>
              </a:rPr>
              <a:t>상한 물경계선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8FA45-90BE-C609-F4B2-F26C94FB204F}"/>
              </a:ext>
            </a:extLst>
          </p:cNvPr>
          <p:cNvSpPr txBox="1"/>
          <p:nvPr/>
        </p:nvSpPr>
        <p:spPr>
          <a:xfrm>
            <a:off x="2301754" y="6452400"/>
            <a:ext cx="437484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 dirty="0">
                <a:latin typeface="+mj-ea"/>
              </a:rPr>
              <a:t>하한 물경계선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22776-EC95-5816-C8BF-23F802C40E01}"/>
              </a:ext>
            </a:extLst>
          </p:cNvPr>
          <p:cNvSpPr txBox="1"/>
          <p:nvPr/>
        </p:nvSpPr>
        <p:spPr>
          <a:xfrm>
            <a:off x="2171256" y="6023523"/>
            <a:ext cx="61209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b="1">
                <a:latin typeface="+mj-ea"/>
              </a:rPr>
              <a:t>기름보충하면물이내려감</a:t>
            </a:r>
            <a:endParaRPr lang="ko-KR" altLang="en-US" sz="3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509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3760" y="2404179"/>
            <a:ext cx="29113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식용유 온도가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이하인 것을 확인하십시오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9000" y="914121"/>
            <a:ext cx="174759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3.7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 청소방법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9000" y="1566546"/>
            <a:ext cx="5940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기름청소 방법은 기름이 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60</a:t>
            </a: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 이하일 때만 실시하십시오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청소할 때는 꼭 면장갑을 착용하십시오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조작부 및 제품 후면에 물이 튀지 않게 주의하십시오</a:t>
            </a:r>
            <a:r>
              <a:rPr lang="en-US" altLang="ko-KR" sz="10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3760" y="2756069"/>
            <a:ext cx="5920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청소노즐 밸브를 열고 청소노즐로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내솥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벽면의 찌꺼기들을 물을 뿌리며 닦아줍니다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2" name="오른쪽 화살표 31"/>
          <p:cNvSpPr/>
          <p:nvPr/>
        </p:nvSpPr>
        <p:spPr>
          <a:xfrm>
            <a:off x="2680800" y="3382036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오른쪽 화살표 32"/>
          <p:cNvSpPr/>
          <p:nvPr/>
        </p:nvSpPr>
        <p:spPr>
          <a:xfrm>
            <a:off x="1373069" y="3382036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617788" y="3255003"/>
            <a:ext cx="822661" cy="670432"/>
            <a:chOff x="526348" y="6138231"/>
            <a:chExt cx="822661" cy="670432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8" y="6138231"/>
              <a:ext cx="2921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26348" y="6593219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 밸브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1885676" y="3249296"/>
            <a:ext cx="822661" cy="676139"/>
            <a:chOff x="2030456" y="6141086"/>
            <a:chExt cx="822661" cy="67613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736" y="6141086"/>
              <a:ext cx="2921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030456" y="6601781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 밸브</a:t>
              </a: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3300549" y="3096465"/>
            <a:ext cx="850015" cy="828970"/>
            <a:chOff x="3787892" y="5988255"/>
            <a:chExt cx="850015" cy="828970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787892" y="5988255"/>
              <a:ext cx="850015" cy="77497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915382" y="6601781"/>
              <a:ext cx="595035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43760" y="4066709"/>
            <a:ext cx="5920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청소노즐로 식용유에 물을 뿌리며 식용유를 물로 씻어내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식용유를 물로 씻어내는 과정은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 이내만 실시 하십시오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3760" y="4697861"/>
            <a:ext cx="59204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청소가 끝나면 청소노즐 밸브를 닫습니다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720330" y="5162887"/>
            <a:ext cx="822661" cy="670432"/>
            <a:chOff x="526348" y="6138231"/>
            <a:chExt cx="822661" cy="670432"/>
          </a:xfrm>
        </p:grpSpPr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8" y="6138231"/>
              <a:ext cx="29210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526348" y="6593219"/>
              <a:ext cx="82266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b="1" dirty="0"/>
                <a:t>청소노즐 밸브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9475" y="5839847"/>
            <a:ext cx="59204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제품의 뚜껑을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2/3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닫고 운전 버튼을 눌러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기름청소 시 기름과 섞인 물이 증발하면서 다량의 수증기가 발생합니다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뚜껑을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2/3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닫아주어 수증기가 빠져 나갈 수 있도록 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1990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1" y="6632335"/>
            <a:ext cx="2392381" cy="144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1" y="4777040"/>
            <a:ext cx="2392381" cy="1440000"/>
          </a:xfrm>
          <a:prstGeom prst="rect">
            <a:avLst/>
          </a:prstGeom>
        </p:spPr>
      </p:pic>
      <p:sp>
        <p:nvSpPr>
          <p:cNvPr id="98" name="오른쪽 화살표 97"/>
          <p:cNvSpPr/>
          <p:nvPr/>
        </p:nvSpPr>
        <p:spPr>
          <a:xfrm>
            <a:off x="1532517" y="8938409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1" y="8767734"/>
            <a:ext cx="553723" cy="5890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3865" y="3050709"/>
            <a:ext cx="38459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(SUPPLY)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눌러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튀김기에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물을 공급해 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6565" y="4068289"/>
            <a:ext cx="5789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arenR" startAt="2"/>
            </a:pP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상태창을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보면 물이 들어가며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경계선이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출렁이는게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보입니다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228600" indent="-228600"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수동급수를 누른 상태에서 경계선이 상한경계선 보다 올라갈 경우 기름이 부족한 것으로 기름을 보충합니다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3391" y="6260194"/>
            <a:ext cx="5947410" cy="568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물이 들어가는 상태에서 배수밸브를 열고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물과 기름의 경계선이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상태창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도달하면 배수밸브를 닫아줍니다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3227" y="8153657"/>
            <a:ext cx="47740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4)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물이 다시 차오르고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경계선이 원위치로 도달하면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순서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번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2~3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반복 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9000" y="914121"/>
            <a:ext cx="23920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3.8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 찌꺼기 청소방법</a:t>
            </a:r>
          </a:p>
        </p:txBody>
      </p:sp>
      <p:cxnSp>
        <p:nvCxnSpPr>
          <p:cNvPr id="28" name="직선 연결선 27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9000" y="1566546"/>
            <a:ext cx="59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제품은 제품 운전중에도 물이 자동 순환하여 튀김찌꺼기가 자동 청소되는 기능이 내장되어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 찌꺼기 청소방법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 튀김량이 많아 튀김찌꺼기가 물속에 많은 경우에만 사용하시면 됩니다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 찌꺼기 청소방법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 제품 운전중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튀김작업중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다량의 튀김찌꺼기를 강제로 배출시키는 방법입니다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상태창 보는 방법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(p.15)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완전히 숙지하시고 기름이 부족하면 기름을 보충해 주십시오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8469" y="8407789"/>
            <a:ext cx="61221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5) 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수동 찌꺼기 청소가 끝나면 배수밸브를 닫고 수동급수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(SUPPLY)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버튼을 눌러 수동급수를 멈춰줍니다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00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1228423" y="5599758"/>
            <a:ext cx="12198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오른쪽 화살표 92"/>
          <p:cNvSpPr/>
          <p:nvPr/>
        </p:nvSpPr>
        <p:spPr>
          <a:xfrm>
            <a:off x="1272326" y="7147028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4" name="오른쪽 화살표 93"/>
          <p:cNvSpPr/>
          <p:nvPr/>
        </p:nvSpPr>
        <p:spPr>
          <a:xfrm>
            <a:off x="4421258" y="7147028"/>
            <a:ext cx="571500" cy="2476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2" y="6938941"/>
            <a:ext cx="294248" cy="66382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23" y="6976353"/>
            <a:ext cx="553723" cy="589001"/>
          </a:xfrm>
          <a:prstGeom prst="rect">
            <a:avLst/>
          </a:prstGeom>
        </p:spPr>
      </p:pic>
      <p:cxnSp>
        <p:nvCxnSpPr>
          <p:cNvPr id="41" name="직선 화살표 연결선 40"/>
          <p:cNvCxnSpPr/>
          <p:nvPr/>
        </p:nvCxnSpPr>
        <p:spPr>
          <a:xfrm>
            <a:off x="2579744" y="7677253"/>
            <a:ext cx="12198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11200" y="594725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err="1"/>
              <a:t>상태창</a:t>
            </a:r>
            <a:endParaRPr lang="ko-KR" altLang="en-US" sz="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8818" y="759849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배수밸브</a:t>
            </a:r>
            <a:endParaRPr lang="ko-KR" alt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349420" y="759849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배수밸브</a:t>
            </a:r>
            <a:endParaRPr lang="ko-KR" alt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943471" y="7792295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 err="1"/>
              <a:t>상태창</a:t>
            </a:r>
            <a:endParaRPr lang="ko-KR" altLang="en-US" sz="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43428" y="9362137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배수밸브</a:t>
            </a:r>
            <a:endParaRPr lang="ko-KR" altLang="en-US" b="1" dirty="0"/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 cstate="print"/>
          <a:srcRect l="49630" b="3056"/>
          <a:stretch>
            <a:fillRect/>
          </a:stretch>
        </p:blipFill>
        <p:spPr bwMode="auto">
          <a:xfrm>
            <a:off x="795647" y="3468295"/>
            <a:ext cx="491859" cy="5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6" cstate="print"/>
          <a:srcRect l="49630" b="3056"/>
          <a:stretch>
            <a:fillRect/>
          </a:stretch>
        </p:blipFill>
        <p:spPr bwMode="auto">
          <a:xfrm>
            <a:off x="2266208" y="8822088"/>
            <a:ext cx="491859" cy="56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66AE8-8F41-EB39-3AE7-A9E0D7770F26}"/>
              </a:ext>
            </a:extLst>
          </p:cNvPr>
          <p:cNvSpPr txBox="1"/>
          <p:nvPr/>
        </p:nvSpPr>
        <p:spPr>
          <a:xfrm>
            <a:off x="993460" y="5103362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41346-34EF-D483-868A-83DE23B34B68}"/>
              </a:ext>
            </a:extLst>
          </p:cNvPr>
          <p:cNvSpPr txBox="1"/>
          <p:nvPr/>
        </p:nvSpPr>
        <p:spPr>
          <a:xfrm>
            <a:off x="1952989" y="5310285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F75DC-F1E2-A0D7-1620-C20E1698B38D}"/>
              </a:ext>
            </a:extLst>
          </p:cNvPr>
          <p:cNvSpPr txBox="1"/>
          <p:nvPr/>
        </p:nvSpPr>
        <p:spPr>
          <a:xfrm>
            <a:off x="1034824" y="5317409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A3CA7-0382-1045-61AC-07F023736D1F}"/>
              </a:ext>
            </a:extLst>
          </p:cNvPr>
          <p:cNvSpPr txBox="1"/>
          <p:nvPr/>
        </p:nvSpPr>
        <p:spPr>
          <a:xfrm>
            <a:off x="963881" y="5771500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E9E92-05A7-6D08-8525-EFF75FA1A32A}"/>
              </a:ext>
            </a:extLst>
          </p:cNvPr>
          <p:cNvSpPr txBox="1"/>
          <p:nvPr/>
        </p:nvSpPr>
        <p:spPr>
          <a:xfrm>
            <a:off x="1937910" y="5633156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009F16-0338-AED2-FB92-FA7E994EDE1E}"/>
              </a:ext>
            </a:extLst>
          </p:cNvPr>
          <p:cNvSpPr txBox="1"/>
          <p:nvPr/>
        </p:nvSpPr>
        <p:spPr>
          <a:xfrm>
            <a:off x="2364287" y="6965702"/>
            <a:ext cx="1545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" dirty="0">
                <a:latin typeface="+mj-ea"/>
                <a:ea typeface="+mj-ea"/>
              </a:rPr>
              <a:t>기름이 부족하면 끓어 오릅니다 </a:t>
            </a:r>
            <a:r>
              <a:rPr lang="en-US" altLang="ko-KR" sz="300" dirty="0">
                <a:latin typeface="+mj-ea"/>
              </a:rPr>
              <a:t>If there is not enough oil, the oil will boil over</a:t>
            </a:r>
            <a:endParaRPr lang="ko-KR" altLang="en-US" sz="300" dirty="0">
              <a:latin typeface="+mj-ea"/>
            </a:endParaRPr>
          </a:p>
          <a:p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7EC009-EA89-5B34-98B3-C27A15B06ADE}"/>
              </a:ext>
            </a:extLst>
          </p:cNvPr>
          <p:cNvSpPr txBox="1"/>
          <p:nvPr/>
        </p:nvSpPr>
        <p:spPr>
          <a:xfrm>
            <a:off x="3275437" y="7168031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you add oil, the water goes down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97FA37-C0D3-AE74-E9CD-3241E63E68AF}"/>
              </a:ext>
            </a:extLst>
          </p:cNvPr>
          <p:cNvSpPr txBox="1"/>
          <p:nvPr/>
        </p:nvSpPr>
        <p:spPr>
          <a:xfrm>
            <a:off x="2364928" y="7172625"/>
            <a:ext cx="82259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Upper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47C494-1B7B-8F26-B4CF-137210BF4459}"/>
              </a:ext>
            </a:extLst>
          </p:cNvPr>
          <p:cNvSpPr txBox="1"/>
          <p:nvPr/>
        </p:nvSpPr>
        <p:spPr>
          <a:xfrm>
            <a:off x="2266207" y="7653345"/>
            <a:ext cx="1020036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If there is not enough oil, the water will rise</a:t>
            </a:r>
            <a:endParaRPr lang="ko-KR" altLang="en-US" sz="300" dirty="0"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CC0534-FFF2-1232-A03E-8F558FBD7A51}"/>
              </a:ext>
            </a:extLst>
          </p:cNvPr>
          <p:cNvSpPr txBox="1"/>
          <p:nvPr/>
        </p:nvSpPr>
        <p:spPr>
          <a:xfrm>
            <a:off x="3258591" y="7492962"/>
            <a:ext cx="6565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" dirty="0">
                <a:latin typeface="+mj-ea"/>
                <a:ea typeface="+mj-ea"/>
              </a:rPr>
              <a:t>Lower water boundary line</a:t>
            </a:r>
            <a:endParaRPr lang="ko-KR" altLang="en-US" sz="3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973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459000" y="1746432"/>
            <a:ext cx="5940000" cy="1053918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다시 한번 더 확인하십시오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44000"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사용설명서의 사용방법을 완전히 숙지 후 사용하십시오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44000"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사용전 상태창을 통해 적정량의 기름이 채워져 있는지 확인하십시오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59000" y="3097190"/>
            <a:ext cx="5940000" cy="1916485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제품을 사용하지 않을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44000"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장시간 사용하지 않을 경우에는 기름의 산화방지를 위하여 정지버튼을 눌러주십시오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44000"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장기간 사용하지 않을 경우에는 기름과 물을 모두 빼시고 제품을 깨끗이 청소 후 누전차단기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꺼주십시오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44000">
              <a:lnSpc>
                <a:spcPct val="150000"/>
              </a:lnSpc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44000"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하루 일과를 마치고 퇴근하실 때에는 정지 버튼만 누른 후 퇴근해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59000" y="6735109"/>
            <a:ext cx="6120000" cy="384617"/>
          </a:xfrm>
          <a:prstGeom prst="roundRect">
            <a:avLst/>
          </a:prstGeom>
          <a:noFill/>
          <a:ln w="508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00" b="1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튀김요리 적정온도표</a:t>
            </a:r>
            <a:r>
              <a:rPr lang="en-US" altLang="ko-KR" sz="1000" b="1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79026"/>
              </p:ext>
            </p:extLst>
          </p:nvPr>
        </p:nvGraphicFramePr>
        <p:xfrm>
          <a:off x="549000" y="7119726"/>
          <a:ext cx="5940000" cy="1157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211">
                  <a:extLst>
                    <a:ext uri="{9D8B030D-6E8A-4147-A177-3AD203B41FA5}">
                      <a16:colId xmlns:a16="http://schemas.microsoft.com/office/drawing/2014/main" val="1410670048"/>
                    </a:ext>
                  </a:extLst>
                </a:gridCol>
                <a:gridCol w="1558789">
                  <a:extLst>
                    <a:ext uri="{9D8B030D-6E8A-4147-A177-3AD203B41FA5}">
                      <a16:colId xmlns:a16="http://schemas.microsoft.com/office/drawing/2014/main" val="1193100822"/>
                    </a:ext>
                  </a:extLst>
                </a:gridCol>
                <a:gridCol w="1345692">
                  <a:extLst>
                    <a:ext uri="{9D8B030D-6E8A-4147-A177-3AD203B41FA5}">
                      <a16:colId xmlns:a16="http://schemas.microsoft.com/office/drawing/2014/main" val="3016145332"/>
                    </a:ext>
                  </a:extLst>
                </a:gridCol>
                <a:gridCol w="1624308">
                  <a:extLst>
                    <a:ext uri="{9D8B030D-6E8A-4147-A177-3AD203B41FA5}">
                      <a16:colId xmlns:a16="http://schemas.microsoft.com/office/drawing/2014/main" val="2940578692"/>
                    </a:ext>
                  </a:extLst>
                </a:gridCol>
              </a:tblGrid>
              <a:tr h="289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요리명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적정온도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 ℃ )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요리명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적정온도 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 ℃ )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37112"/>
                  </a:ext>
                </a:extLst>
              </a:tr>
              <a:tr h="289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닭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160~180 ℃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돈까스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 ~ 170 ℃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0245572"/>
                  </a:ext>
                </a:extLst>
              </a:tr>
              <a:tr h="289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도너츠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180 ℃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고로케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180 ℃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733144"/>
                  </a:ext>
                </a:extLst>
              </a:tr>
              <a:tr h="289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감자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고구마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160 ~ 180 ℃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어묵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en-US" altLang="ko-KR" sz="10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육류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180 ℃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115934"/>
                  </a:ext>
                </a:extLst>
              </a:tr>
            </a:tbl>
          </a:graphicData>
        </a:graphic>
      </p:graphicFrame>
      <p:sp>
        <p:nvSpPr>
          <p:cNvPr id="21" name="모서리가 둥근 직사각형 20"/>
          <p:cNvSpPr/>
          <p:nvPr/>
        </p:nvSpPr>
        <p:spPr>
          <a:xfrm>
            <a:off x="432556" y="8181923"/>
            <a:ext cx="6120000" cy="782032"/>
          </a:xfrm>
          <a:prstGeom prst="roundRect">
            <a:avLst/>
          </a:prstGeom>
          <a:noFill/>
          <a:ln w="508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튀김요리 적정온도표는 일례로서 기준이 되나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알맞은 온도가 아니기 때문에 사용자가 직접 조리하면서 기준을 잡으셔야 합니다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999" y="914121"/>
            <a:ext cx="4074211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3.9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사용방법에 관한 유의사항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 </a:t>
            </a:r>
            <a:r>
              <a:rPr lang="ko-KR" altLang="en-US" sz="15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추운지방참고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11">
            <a:extLst>
              <a:ext uri="{FF2B5EF4-FFF2-40B4-BE49-F238E27FC236}">
                <a16:creationId xmlns:a16="http://schemas.microsoft.com/office/drawing/2014/main" id="{2C5B6677-1CAD-1045-4B06-450B0A6F6AB9}"/>
              </a:ext>
            </a:extLst>
          </p:cNvPr>
          <p:cNvSpPr/>
          <p:nvPr/>
        </p:nvSpPr>
        <p:spPr>
          <a:xfrm>
            <a:off x="459000" y="5267821"/>
            <a:ext cx="5940000" cy="1053918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겨울에는  동파에 주위하세요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실외 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-3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도이하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사용시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상하수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배관의 보온을 하셔야 합니다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장시간 사용하지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않을시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배관내 물을 제거해서 보관 하시기 바랍니다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44000">
              <a:lnSpc>
                <a:spcPct val="150000"/>
              </a:lnSpc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08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459000" y="540975"/>
            <a:ext cx="5940000" cy="4559392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500" b="1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■ 삼양이엠씨의 약속</a:t>
            </a:r>
            <a:endParaRPr lang="en-US" altLang="ko-KR" sz="1500" b="1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사용중에 고장이 발생 할 경우 구입일로부터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동안 무상으로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A/S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받으실 수 있습니다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고객님의 과실 및 천재지변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소모품에 대한 경우는 보증기간 내에라도 유상 처리가 됩니다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다음의 경우는 보증기간 내라도 유상처리 됩니다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제품을 다른 용도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세탁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건조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음식물 굽기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사용 중 이물질이 침투되거나 과열되어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작동시 사용자 실수로 기름이 흘러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본사의 부품이 아닌 임의의 부품 및 소모품을 사용하여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및 사용 중 외부 충격으로 인해 제품 파손 및 기능상의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본사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A/S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기사 외에 임의의 수리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분해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개조한 제품에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 기준에 따라 설치하지 않아 고장이 발생한 경우 설치 업체에게 의뢰하십시오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34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제품사용설명서에 나와있는 설치환경 기준에 벗어난 경우</a:t>
            </a:r>
            <a:endParaRPr lang="en-US" altLang="ko-KR" sz="9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14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제품사용설명서에 나와있는 전기용량과 다르게 잘못 시공된 경우</a:t>
            </a:r>
            <a:endParaRPr lang="en-US" altLang="ko-KR" sz="9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본사를 통해 정상적으로 구입하지 않은 제품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중고품 구입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개조한 제품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본사에서 제공하는 제품사용설명서 중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안전을 위한 주의사항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지키지 않아 고장이 발생한 경우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549000" y="5783738"/>
            <a:ext cx="576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9000" y="5367369"/>
            <a:ext cx="6120000" cy="3162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  차</a:t>
            </a:r>
            <a:endParaRPr lang="en-US" altLang="ko-KR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ln w="0"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안전을 위한 주의사항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· · · · · · · · · · · · · · · · · · · · · · · · · · · · · · · · · · · · · · · ·· · · · ·  3</a:t>
            </a:r>
            <a:endParaRPr lang="en-US" altLang="ko-KR" sz="1200" dirty="0">
              <a:ln w="0"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각 부의 명칭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· · · · · · · · · · · · · · · · · · · · · · · · · · · · · · · · · · · · · · · · · · · · · · ·  · · ·  10</a:t>
            </a:r>
            <a:endParaRPr lang="en-US" altLang="ko-KR" sz="1200" dirty="0">
              <a:ln w="0"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올바른 사용방법</a:t>
            </a:r>
            <a:r>
              <a:rPr lang="ko-KR" altLang="en-US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· · · · · · · · · · · · · · · · · · · · · · · · · · · · · · · · · · · · · · · · · · · · ·  · ·  11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제품규격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· · · · · · · · · · · · · · · · · · · · · · · · · · · · · · · · · · · · · · · · · · · · · · · · · · · · · · 21</a:t>
            </a:r>
            <a:endParaRPr lang="en-US" altLang="ko-KR" sz="1200" dirty="0">
              <a:ln w="0"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ko-KR" altLang="en-US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설치방법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· · · · · · · · · · · · · · · · · · · · · · · · · · · · · · · · · · · · · · · · · · · · · · · · · · · · · · 27</a:t>
            </a:r>
          </a:p>
          <a:p>
            <a:pPr marL="228600" indent="-2286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A/S </a:t>
            </a:r>
            <a:r>
              <a:rPr lang="ko-KR" altLang="en-US" sz="1200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약관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· · · · · · · · · · · · · · · · · · · · · · · · · · · · · · · · · · · · · · · · · · · · · · · · · · · · · · · 28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7083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D595AC-9547-8EE7-B570-AB1437BF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8FDDEBE-35AF-BC80-297D-D6971966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8" y="624465"/>
            <a:ext cx="6419644" cy="86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2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369000" y="360000"/>
            <a:ext cx="1138453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제품규격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000" y="1495923"/>
            <a:ext cx="594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제품의 외관 및 규격 등은 품질개선을 위해 사전에 통보 없이 변경될 수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472232" y="2265714"/>
            <a:ext cx="3913537" cy="6597462"/>
            <a:chOff x="2552332" y="2265714"/>
            <a:chExt cx="3913537" cy="6597462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4439" y="2572391"/>
              <a:ext cx="2449814" cy="2449814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5" t="40883" r="40167" b="43404"/>
            <a:stretch/>
          </p:blipFill>
          <p:spPr>
            <a:xfrm>
              <a:off x="3474530" y="5938469"/>
              <a:ext cx="2220073" cy="2448948"/>
            </a:xfrm>
            <a:prstGeom prst="rect">
              <a:avLst/>
            </a:prstGeom>
          </p:spPr>
        </p:pic>
        <p:cxnSp>
          <p:nvCxnSpPr>
            <p:cNvPr id="10" name="직선 화살표 연결선 9"/>
            <p:cNvCxnSpPr/>
            <p:nvPr/>
          </p:nvCxnSpPr>
          <p:spPr>
            <a:xfrm>
              <a:off x="3591698" y="5111625"/>
              <a:ext cx="162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3533114" y="4903990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5234041" y="4937333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178233" y="510870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495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 rot="5400000">
              <a:off x="5561977" y="4662205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5599048" y="2544240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rot="5400000">
              <a:off x="4571977" y="3783652"/>
              <a:ext cx="198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42535" y="3648571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722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5400000">
              <a:off x="3404367" y="6288286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3415185" y="7938162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rot="5400000">
              <a:off x="2658926" y="7303590"/>
              <a:ext cx="151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37567" y="715857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770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1" name="직선 연결선 30"/>
            <p:cNvCxnSpPr/>
            <p:nvPr/>
          </p:nvCxnSpPr>
          <p:spPr>
            <a:xfrm rot="5400000">
              <a:off x="5775957" y="5689916"/>
              <a:ext cx="0" cy="72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5400000">
              <a:off x="4657032" y="7069590"/>
              <a:ext cx="198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02831" y="6800286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970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 rot="5400000">
              <a:off x="5743002" y="7820562"/>
              <a:ext cx="0" cy="90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rot="5400000">
              <a:off x="4908852" y="7156377"/>
              <a:ext cx="216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973426" y="6800286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1020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rot="5400000">
              <a:off x="3414399" y="8090562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rot="5400000">
              <a:off x="3230188" y="8211018"/>
              <a:ext cx="18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52332" y="7990738"/>
              <a:ext cx="66556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50~110</a:t>
              </a:r>
            </a:p>
            <a:p>
              <a:pPr algn="ctr"/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조정가능</a:t>
              </a:r>
              <a:endPara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>
              <a:off x="3717940" y="5814528"/>
              <a:ext cx="162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634642" y="5606893"/>
              <a:ext cx="0" cy="79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5360283" y="5640236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04475" y="581160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772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3557828" y="2436278"/>
              <a:ext cx="169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474530" y="2265714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5311384" y="2299057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178233" y="244030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495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001223" y="8515640"/>
              <a:ext cx="999935" cy="347536"/>
            </a:xfrm>
            <a:prstGeom prst="roundRect">
              <a:avLst/>
            </a:prstGeom>
            <a:noFill/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ko-KR" altLang="en-US" sz="1000" dirty="0">
                  <a:ln w="0"/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단위</a:t>
              </a:r>
              <a:r>
                <a:rPr lang="en-US" altLang="ko-KR" sz="1000" dirty="0">
                  <a:ln w="0"/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mm</a:t>
              </a:r>
            </a:p>
          </p:txBody>
        </p:sp>
        <p:cxnSp>
          <p:nvCxnSpPr>
            <p:cNvPr id="51" name="직선 연결선 50"/>
            <p:cNvCxnSpPr/>
            <p:nvPr/>
          </p:nvCxnSpPr>
          <p:spPr>
            <a:xfrm rot="5400000">
              <a:off x="5576391" y="7950519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69000" y="914121"/>
            <a:ext cx="2914580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4.1 SY-6000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시리즈 제품 외관도</a:t>
            </a:r>
          </a:p>
        </p:txBody>
      </p:sp>
      <p:cxnSp>
        <p:nvCxnSpPr>
          <p:cNvPr id="57" name="직선 연결선 56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20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59000" y="1495923"/>
            <a:ext cx="594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제품의 외관 및 규격 등은 품질개선을 위해 사전에 통보 없이 변경될 수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9000" y="914121"/>
            <a:ext cx="2914580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4.2 SY-9000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시리즈 제품 외관도</a:t>
            </a:r>
          </a:p>
        </p:txBody>
      </p:sp>
      <p:cxnSp>
        <p:nvCxnSpPr>
          <p:cNvPr id="61" name="직선 연결선 60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1472232" y="2282385"/>
            <a:ext cx="3913537" cy="6580791"/>
            <a:chOff x="2552332" y="2282385"/>
            <a:chExt cx="3913537" cy="658079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536" y="2572391"/>
              <a:ext cx="2710717" cy="2449814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55" t="40883" r="40167" b="43404"/>
            <a:stretch/>
          </p:blipFill>
          <p:spPr>
            <a:xfrm>
              <a:off x="3474530" y="5938469"/>
              <a:ext cx="2220073" cy="2448948"/>
            </a:xfrm>
            <a:prstGeom prst="rect">
              <a:avLst/>
            </a:prstGeom>
          </p:spPr>
        </p:pic>
        <p:cxnSp>
          <p:nvCxnSpPr>
            <p:cNvPr id="20" name="직선 연결선 19"/>
            <p:cNvCxnSpPr/>
            <p:nvPr/>
          </p:nvCxnSpPr>
          <p:spPr>
            <a:xfrm rot="5400000">
              <a:off x="5561977" y="4662205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5599048" y="2544240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 rot="5400000">
              <a:off x="4571977" y="3783652"/>
              <a:ext cx="198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542535" y="3648571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722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rot="5400000">
              <a:off x="3404367" y="6288286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rot="5400000">
              <a:off x="3415185" y="7938162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rot="5400000">
              <a:off x="2658926" y="7303590"/>
              <a:ext cx="151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37567" y="7158572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770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0" name="직선 연결선 29"/>
            <p:cNvCxnSpPr/>
            <p:nvPr/>
          </p:nvCxnSpPr>
          <p:spPr>
            <a:xfrm rot="5400000">
              <a:off x="5576391" y="7950519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5400000">
              <a:off x="5775957" y="5689916"/>
              <a:ext cx="0" cy="72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rot="5400000">
              <a:off x="4657032" y="7069590"/>
              <a:ext cx="198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02831" y="6800286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970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 rot="5400000">
              <a:off x="5743002" y="7820562"/>
              <a:ext cx="0" cy="90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/>
            <p:nvPr/>
          </p:nvCxnSpPr>
          <p:spPr>
            <a:xfrm rot="5400000">
              <a:off x="4908852" y="7156377"/>
              <a:ext cx="216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973426" y="6800286"/>
              <a:ext cx="4924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1020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rot="5400000">
              <a:off x="3414399" y="8090562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rot="5400000">
              <a:off x="3230188" y="8211018"/>
              <a:ext cx="18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552332" y="7990738"/>
              <a:ext cx="66556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50~110</a:t>
              </a:r>
            </a:p>
            <a:p>
              <a:pPr algn="ctr"/>
              <a:r>
                <a:rPr lang="ko-KR" altLang="en-US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조정가능</a:t>
              </a:r>
              <a:endPara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>
              <a:off x="3717940" y="5814528"/>
              <a:ext cx="162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3634642" y="5606893"/>
              <a:ext cx="0" cy="79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5360283" y="5640236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304475" y="5811605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772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 flipV="1">
              <a:off x="3320188" y="2436278"/>
              <a:ext cx="1929640" cy="9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3264461" y="2282385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5311384" y="2282385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082577" y="2440309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600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5001223" y="8515640"/>
              <a:ext cx="999935" cy="347536"/>
            </a:xfrm>
            <a:prstGeom prst="roundRect">
              <a:avLst/>
            </a:prstGeom>
            <a:noFill/>
            <a:ln w="508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ko-KR" altLang="en-US" sz="1000" dirty="0">
                  <a:ln w="0"/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단위</a:t>
              </a:r>
              <a:r>
                <a:rPr lang="en-US" altLang="ko-KR" sz="1000" dirty="0">
                  <a:ln w="0"/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mm</a:t>
              </a:r>
            </a:p>
          </p:txBody>
        </p:sp>
        <p:cxnSp>
          <p:nvCxnSpPr>
            <p:cNvPr id="56" name="직선 화살표 연결선 55"/>
            <p:cNvCxnSpPr/>
            <p:nvPr/>
          </p:nvCxnSpPr>
          <p:spPr>
            <a:xfrm flipV="1">
              <a:off x="3311176" y="5088827"/>
              <a:ext cx="1929640" cy="9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3255449" y="4934934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5302372" y="4934934"/>
              <a:ext cx="0" cy="360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073565" y="5092858"/>
              <a:ext cx="4154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600</a:t>
              </a:r>
              <a:endPara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37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1677"/>
              </p:ext>
            </p:extLst>
          </p:nvPr>
        </p:nvGraphicFramePr>
        <p:xfrm>
          <a:off x="459000" y="1989763"/>
          <a:ext cx="5940001" cy="6961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6361">
                  <a:extLst>
                    <a:ext uri="{9D8B030D-6E8A-4147-A177-3AD203B41FA5}">
                      <a16:colId xmlns:a16="http://schemas.microsoft.com/office/drawing/2014/main" val="811583803"/>
                    </a:ext>
                  </a:extLst>
                </a:gridCol>
                <a:gridCol w="1911820">
                  <a:extLst>
                    <a:ext uri="{9D8B030D-6E8A-4147-A177-3AD203B41FA5}">
                      <a16:colId xmlns:a16="http://schemas.microsoft.com/office/drawing/2014/main" val="971740801"/>
                    </a:ext>
                  </a:extLst>
                </a:gridCol>
                <a:gridCol w="1911820">
                  <a:extLst>
                    <a:ext uri="{9D8B030D-6E8A-4147-A177-3AD203B41FA5}">
                      <a16:colId xmlns:a16="http://schemas.microsoft.com/office/drawing/2014/main" val="1624394682"/>
                    </a:ext>
                  </a:extLst>
                </a:gridCol>
              </a:tblGrid>
              <a:tr h="8814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모델명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SY-6000 / 6100 / 6200</a:t>
                      </a:r>
                      <a:endParaRPr lang="ko-KR" alt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SY-9000 / 9100 / 9200</a:t>
                      </a:r>
                      <a:endParaRPr lang="ko-KR" alt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068127"/>
                  </a:ext>
                </a:extLst>
              </a:tr>
              <a:tr h="106574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 크기 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W*D*H)</a:t>
                      </a:r>
                    </a:p>
                    <a:p>
                      <a:pPr algn="ctr"/>
                      <a:endParaRPr 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 </a:t>
                      </a:r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 경 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495 x 722 x 970(1020) ㎜</a:t>
                      </a:r>
                    </a:p>
                    <a:p>
                      <a:pPr algn="ctr"/>
                      <a:endParaRPr 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  400  X  385  x 110 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600 x 722 x 970(1020) ㎜</a:t>
                      </a:r>
                    </a:p>
                    <a:p>
                      <a:pPr algn="ctr"/>
                      <a:endParaRPr 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  510  x  385  x  110  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291160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기름 정량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 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 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321310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 가능 튀김바스켓 개수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141364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작업 능력 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생닭기준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 </a:t>
                      </a:r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마리 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1</a:t>
                      </a:r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 </a:t>
                      </a:r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마리 </a:t>
                      </a:r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 1</a:t>
                      </a:r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518543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소비 전력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 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 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66553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단상 </a:t>
                      </a:r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AC 220 </a:t>
                      </a:r>
                      <a:r>
                        <a:rPr lang="en-US" sz="1050" b="0" dirty="0">
                          <a:latin typeface="바탕"/>
                          <a:ea typeface="바탕"/>
                        </a:rPr>
                        <a:t>∼ 240 </a:t>
                      </a:r>
                      <a:r>
                        <a:rPr 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110126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온도 조절범위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 ~ 199 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601549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Stainless 304</a:t>
                      </a:r>
                      <a:endParaRPr lang="en-US" sz="105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459345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제조사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주식회사 삼양이엠씨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918802"/>
                  </a:ext>
                </a:extLst>
              </a:tr>
              <a:tr h="5571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제조국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05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대한민국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318666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9000" y="914121"/>
            <a:ext cx="1255472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4.3 </a:t>
            </a:r>
            <a:r>
              <a:rPr lang="ko-KR" altLang="en-US" sz="1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제품제원</a:t>
            </a:r>
            <a:endParaRPr lang="ko-KR" altLang="en-US" sz="1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9000" y="1495923"/>
            <a:ext cx="5940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제품의 외관 및 규격 등은 품질개선을 위해 사전에 통보 없이 변경될 수 있습니다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749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398" y="2679680"/>
            <a:ext cx="8011239" cy="55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9000" y="914121"/>
            <a:ext cx="155523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4.4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전기 배선도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6D9485C-352E-E796-49F0-4E77442E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25</a:t>
            </a:fld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46BBAD5-1CEA-6808-623C-86A182630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1873"/>
              </p:ext>
            </p:extLst>
          </p:nvPr>
        </p:nvGraphicFramePr>
        <p:xfrm>
          <a:off x="502753" y="1629109"/>
          <a:ext cx="5852493" cy="15230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1053199179"/>
                    </a:ext>
                  </a:extLst>
                </a:gridCol>
                <a:gridCol w="2423847">
                  <a:extLst>
                    <a:ext uri="{9D8B030D-6E8A-4147-A177-3AD203B41FA5}">
                      <a16:colId xmlns:a16="http://schemas.microsoft.com/office/drawing/2014/main" val="2111121237"/>
                    </a:ext>
                  </a:extLst>
                </a:gridCol>
                <a:gridCol w="391812">
                  <a:extLst>
                    <a:ext uri="{9D8B030D-6E8A-4147-A177-3AD203B41FA5}">
                      <a16:colId xmlns:a16="http://schemas.microsoft.com/office/drawing/2014/main" val="3366982848"/>
                    </a:ext>
                  </a:extLst>
                </a:gridCol>
                <a:gridCol w="441210">
                  <a:extLst>
                    <a:ext uri="{9D8B030D-6E8A-4147-A177-3AD203B41FA5}">
                      <a16:colId xmlns:a16="http://schemas.microsoft.com/office/drawing/2014/main" val="1073232884"/>
                    </a:ext>
                  </a:extLst>
                </a:gridCol>
                <a:gridCol w="1229210">
                  <a:extLst>
                    <a:ext uri="{9D8B030D-6E8A-4147-A177-3AD203B41FA5}">
                      <a16:colId xmlns:a16="http://schemas.microsoft.com/office/drawing/2014/main" val="3568964504"/>
                    </a:ext>
                  </a:extLst>
                </a:gridCol>
              </a:tblGrid>
              <a:tr h="180617"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 err="1">
                          <a:effectLst/>
                        </a:rPr>
                        <a:t>스마트프라이어</a:t>
                      </a:r>
                      <a:r>
                        <a:rPr lang="ko-KR" altLang="en-US" sz="800" u="none" strike="noStrike" dirty="0">
                          <a:effectLst/>
                        </a:rPr>
                        <a:t> 기본기능 </a:t>
                      </a:r>
                      <a:r>
                        <a:rPr lang="en-US" altLang="ko-KR" sz="800" u="none" strike="noStrike" dirty="0">
                          <a:effectLst/>
                        </a:rPr>
                        <a:t>( 260108 )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04776"/>
                  </a:ext>
                </a:extLst>
              </a:tr>
              <a:tr h="800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9260719"/>
                  </a:ext>
                </a:extLst>
              </a:tr>
              <a:tr h="1424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>
                          <a:effectLst/>
                        </a:rPr>
                        <a:t>기본 </a:t>
                      </a:r>
                      <a:r>
                        <a:rPr lang="ko-KR" altLang="en-US" sz="800" u="none" strike="noStrike" dirty="0" err="1">
                          <a:effectLst/>
                        </a:rPr>
                        <a:t>설정값들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736972847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최소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최대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기본값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870695667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자동급수 지연시간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 dirty="0">
                          <a:effectLst/>
                        </a:rPr>
                        <a:t>1</a:t>
                      </a:r>
                      <a:r>
                        <a:rPr lang="ko-KR" altLang="en-US" sz="600" u="none" strike="noStrike" dirty="0">
                          <a:effectLst/>
                        </a:rPr>
                        <a:t>시간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5</a:t>
                      </a:r>
                      <a:r>
                        <a:rPr lang="ko-KR" altLang="en-US" sz="600" u="none" strike="noStrike">
                          <a:effectLst/>
                        </a:rPr>
                        <a:t>시간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2</a:t>
                      </a:r>
                      <a:r>
                        <a:rPr lang="ko-KR" altLang="en-US" sz="600" u="none" strike="noStrike">
                          <a:effectLst/>
                        </a:rPr>
                        <a:t>시간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자동급수기능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4286908387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자동급수시간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60</a:t>
                      </a:r>
                      <a:r>
                        <a:rPr lang="ko-KR" altLang="en-US" sz="600" u="none" strike="noStrike">
                          <a:effectLst/>
                        </a:rPr>
                        <a:t>초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300</a:t>
                      </a:r>
                      <a:r>
                        <a:rPr lang="ko-KR" altLang="en-US" sz="600" u="none" strike="noStrike">
                          <a:effectLst/>
                        </a:rPr>
                        <a:t>초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60</a:t>
                      </a:r>
                      <a:r>
                        <a:rPr lang="ko-KR" altLang="en-US" sz="600" u="none" strike="noStrike">
                          <a:effectLst/>
                        </a:rPr>
                        <a:t>초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자동급수기능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50463722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오일온도설정값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 dirty="0">
                          <a:effectLst/>
                        </a:rPr>
                        <a:t>100</a:t>
                      </a:r>
                      <a:r>
                        <a:rPr lang="ko-KR" altLang="en-US" sz="600" u="none" strike="noStrike" dirty="0">
                          <a:effectLst/>
                        </a:rPr>
                        <a:t>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200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130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인증용은 최대 </a:t>
                      </a:r>
                      <a:r>
                        <a:rPr lang="en-US" altLang="ko-KR" sz="600" u="none" strike="noStrike">
                          <a:effectLst/>
                        </a:rPr>
                        <a:t>180</a:t>
                      </a:r>
                      <a:endParaRPr lang="en-US" altLang="ko-KR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304408114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물온도설정값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30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50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40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자동급수기능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398551298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타이머 설정값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 dirty="0">
                          <a:effectLst/>
                        </a:rPr>
                        <a:t>30</a:t>
                      </a:r>
                      <a:r>
                        <a:rPr lang="ko-KR" altLang="en-US" sz="600" u="none" strike="noStrike" dirty="0">
                          <a:effectLst/>
                        </a:rPr>
                        <a:t>초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900</a:t>
                      </a:r>
                      <a:r>
                        <a:rPr lang="ko-KR" altLang="en-US" sz="600" u="none" strike="noStrike">
                          <a:effectLst/>
                        </a:rPr>
                        <a:t>초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180</a:t>
                      </a:r>
                      <a:r>
                        <a:rPr lang="ko-KR" altLang="en-US" sz="600" u="none" strike="noStrike">
                          <a:effectLst/>
                        </a:rPr>
                        <a:t>초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244568375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오일 대기온도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 dirty="0">
                          <a:effectLst/>
                        </a:rPr>
                        <a:t>130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도고정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404367661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오일 온도보정값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-25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+25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0</a:t>
                      </a:r>
                      <a:r>
                        <a:rPr lang="ko-KR" altLang="en-US" sz="600" u="none" strike="noStrike">
                          <a:effectLst/>
                        </a:rPr>
                        <a:t>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554607017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수동급수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급수버튼누르면 작동</a:t>
                      </a:r>
                      <a:r>
                        <a:rPr lang="en-US" altLang="ko-KR" sz="600" u="none" strike="noStrike">
                          <a:effectLst/>
                        </a:rPr>
                        <a:t>, </a:t>
                      </a:r>
                      <a:r>
                        <a:rPr lang="ko-KR" altLang="en-US" sz="600" u="none" strike="noStrike">
                          <a:effectLst/>
                        </a:rPr>
                        <a:t>한번더누르면 정지</a:t>
                      </a:r>
                      <a:r>
                        <a:rPr lang="en-US" altLang="ko-KR" sz="600" u="none" strike="noStrike">
                          <a:effectLst/>
                        </a:rPr>
                        <a:t>, </a:t>
                      </a:r>
                      <a:r>
                        <a:rPr lang="ko-KR" altLang="en-US" sz="600" u="none" strike="noStrike">
                          <a:effectLst/>
                        </a:rPr>
                        <a:t>최대</a:t>
                      </a:r>
                      <a:r>
                        <a:rPr lang="en-US" altLang="ko-KR" sz="600" u="none" strike="noStrike">
                          <a:effectLst/>
                        </a:rPr>
                        <a:t>5</a:t>
                      </a:r>
                      <a:r>
                        <a:rPr lang="ko-KR" altLang="en-US" sz="600" u="none" strike="noStrike">
                          <a:effectLst/>
                        </a:rPr>
                        <a:t>분간 작동후 정지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568241888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ACB41EE4-4665-4AF4-4B64-0195FD9A7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235496"/>
              </p:ext>
            </p:extLst>
          </p:nvPr>
        </p:nvGraphicFramePr>
        <p:xfrm>
          <a:off x="502752" y="3397296"/>
          <a:ext cx="5852493" cy="98627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623958552"/>
                    </a:ext>
                  </a:extLst>
                </a:gridCol>
                <a:gridCol w="4486079">
                  <a:extLst>
                    <a:ext uri="{9D8B030D-6E8A-4147-A177-3AD203B41FA5}">
                      <a16:colId xmlns:a16="http://schemas.microsoft.com/office/drawing/2014/main" val="1748210859"/>
                    </a:ext>
                  </a:extLst>
                </a:gridCol>
              </a:tblGrid>
              <a:tr h="180617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>
                          <a:effectLst/>
                        </a:rPr>
                        <a:t>에러코드 별 종류 </a:t>
                      </a:r>
                      <a:r>
                        <a:rPr lang="en-US" altLang="ko-KR" sz="800" u="none" strike="noStrike" dirty="0">
                          <a:effectLst/>
                        </a:rPr>
                        <a:t>( </a:t>
                      </a:r>
                      <a:r>
                        <a:rPr lang="ko-KR" altLang="en-US" sz="800" u="none" strike="noStrike" dirty="0">
                          <a:effectLst/>
                        </a:rPr>
                        <a:t>에러 발생시 전원을 </a:t>
                      </a:r>
                      <a:r>
                        <a:rPr lang="en-US" altLang="ko-KR" sz="800" u="none" strike="noStrike" dirty="0">
                          <a:effectLst/>
                        </a:rPr>
                        <a:t>OFF</a:t>
                      </a:r>
                      <a:r>
                        <a:rPr lang="ko-KR" altLang="en-US" sz="800" u="none" strike="noStrike" dirty="0">
                          <a:effectLst/>
                        </a:rPr>
                        <a:t>후 재시작 하여야 함 </a:t>
                      </a:r>
                      <a:r>
                        <a:rPr lang="en-US" altLang="ko-KR" sz="800" u="none" strike="noStrike" dirty="0">
                          <a:effectLst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53467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E-1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안전스위치 작동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2294880889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E-2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 온도센서 없음 또는 </a:t>
                      </a:r>
                      <a:r>
                        <a:rPr lang="en-US" altLang="ko-KR" sz="600" u="none" strike="noStrike" dirty="0">
                          <a:effectLst/>
                        </a:rPr>
                        <a:t>220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도이상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3295202635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E-3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오일온도가 설정온도보다 </a:t>
                      </a:r>
                      <a:r>
                        <a:rPr lang="en-US" altLang="ko-KR" sz="600" u="none" strike="noStrike" dirty="0">
                          <a:effectLst/>
                        </a:rPr>
                        <a:t>10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도이상</a:t>
                      </a:r>
                      <a:r>
                        <a:rPr lang="ko-KR" altLang="en-US" sz="600" u="none" strike="noStrike" dirty="0">
                          <a:effectLst/>
                        </a:rPr>
                        <a:t> 높음</a:t>
                      </a:r>
                      <a:r>
                        <a:rPr lang="en-US" altLang="ko-KR" sz="600" u="none" strike="noStrike" dirty="0">
                          <a:effectLst/>
                        </a:rPr>
                        <a:t>. ( 10</a:t>
                      </a:r>
                      <a:r>
                        <a:rPr lang="ko-KR" altLang="en-US" sz="600" u="none" strike="noStrike" dirty="0">
                          <a:effectLst/>
                        </a:rPr>
                        <a:t>분간 </a:t>
                      </a:r>
                      <a:r>
                        <a:rPr lang="en-US" altLang="ko-KR" sz="600" u="none" strike="noStrike" dirty="0">
                          <a:effectLst/>
                        </a:rPr>
                        <a:t>)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1078382536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E-5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 err="1">
                          <a:effectLst/>
                        </a:rPr>
                        <a:t>물온도</a:t>
                      </a:r>
                      <a:r>
                        <a:rPr lang="ko-KR" altLang="en-US" sz="600" u="none" strike="noStrike" dirty="0">
                          <a:effectLst/>
                        </a:rPr>
                        <a:t> 센서 없음 또는</a:t>
                      </a:r>
                      <a:r>
                        <a:rPr lang="en-US" altLang="ko-KR" sz="600" u="none" strike="noStrike" dirty="0">
                          <a:effectLst/>
                        </a:rPr>
                        <a:t>60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도이상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816130357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E-6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물온도가 </a:t>
                      </a:r>
                      <a:r>
                        <a:rPr lang="en-US" altLang="ko-KR" sz="600" u="none" strike="noStrike" dirty="0">
                          <a:effectLst/>
                        </a:rPr>
                        <a:t>55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도이상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, </a:t>
                      </a:r>
                      <a:r>
                        <a:rPr lang="ko-KR" altLang="en-US" sz="600" u="none" strike="noStrike" dirty="0">
                          <a:effectLst/>
                        </a:rPr>
                        <a:t>화씨는 </a:t>
                      </a:r>
                      <a:r>
                        <a:rPr lang="en-US" altLang="ko-KR" sz="600" u="none" strike="noStrike" dirty="0">
                          <a:effectLst/>
                        </a:rPr>
                        <a:t>131F </a:t>
                      </a:r>
                      <a:r>
                        <a:rPr lang="ko-KR" altLang="en-US" sz="600" u="none" strike="noStrike" dirty="0">
                          <a:effectLst/>
                        </a:rPr>
                        <a:t>이상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3020989047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DE1130C-E8E3-71A9-CB80-28A80B868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37135"/>
              </p:ext>
            </p:extLst>
          </p:nvPr>
        </p:nvGraphicFramePr>
        <p:xfrm>
          <a:off x="502751" y="4554584"/>
          <a:ext cx="5852493" cy="97746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2922110895"/>
                    </a:ext>
                  </a:extLst>
                </a:gridCol>
                <a:gridCol w="2423847">
                  <a:extLst>
                    <a:ext uri="{9D8B030D-6E8A-4147-A177-3AD203B41FA5}">
                      <a16:colId xmlns:a16="http://schemas.microsoft.com/office/drawing/2014/main" val="3529414403"/>
                    </a:ext>
                  </a:extLst>
                </a:gridCol>
                <a:gridCol w="391812">
                  <a:extLst>
                    <a:ext uri="{9D8B030D-6E8A-4147-A177-3AD203B41FA5}">
                      <a16:colId xmlns:a16="http://schemas.microsoft.com/office/drawing/2014/main" val="534829536"/>
                    </a:ext>
                  </a:extLst>
                </a:gridCol>
                <a:gridCol w="441210">
                  <a:extLst>
                    <a:ext uri="{9D8B030D-6E8A-4147-A177-3AD203B41FA5}">
                      <a16:colId xmlns:a16="http://schemas.microsoft.com/office/drawing/2014/main" val="4263234152"/>
                    </a:ext>
                  </a:extLst>
                </a:gridCol>
                <a:gridCol w="1229210">
                  <a:extLst>
                    <a:ext uri="{9D8B030D-6E8A-4147-A177-3AD203B41FA5}">
                      <a16:colId xmlns:a16="http://schemas.microsoft.com/office/drawing/2014/main" val="1140283077"/>
                    </a:ext>
                  </a:extLst>
                </a:gridCol>
              </a:tblGrid>
              <a:tr h="1424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>
                          <a:effectLst/>
                        </a:rPr>
                        <a:t>특수 설정 방법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3376986426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오일온도보정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sz="600" u="none" strike="noStrike" dirty="0">
                          <a:effectLst/>
                        </a:rPr>
                        <a:t>UP KEY + </a:t>
                      </a: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sz="600" u="none" strike="noStrike" dirty="0">
                          <a:effectLst/>
                        </a:rPr>
                        <a:t>DOWN + </a:t>
                      </a:r>
                      <a:r>
                        <a:rPr lang="ko-KR" altLang="en-US" sz="600" u="none" strike="noStrike" dirty="0">
                          <a:effectLst/>
                        </a:rPr>
                        <a:t>타이머 </a:t>
                      </a:r>
                      <a:r>
                        <a:rPr lang="en-US" sz="600" u="none" strike="noStrike" dirty="0">
                          <a:effectLst/>
                        </a:rPr>
                        <a:t>START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929993832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물온도보정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sz="600" u="none" strike="noStrike" dirty="0">
                          <a:effectLst/>
                        </a:rPr>
                        <a:t>UP KEY + </a:t>
                      </a: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sz="600" u="none" strike="noStrike" dirty="0">
                          <a:effectLst/>
                        </a:rPr>
                        <a:t>DOWN + </a:t>
                      </a:r>
                      <a:r>
                        <a:rPr lang="ko-KR" altLang="en-US" sz="600" u="none" strike="noStrike" dirty="0">
                          <a:effectLst/>
                        </a:rPr>
                        <a:t>타이머 </a:t>
                      </a:r>
                      <a:r>
                        <a:rPr lang="en-US" sz="600" u="none" strike="noStrike" dirty="0">
                          <a:effectLst/>
                        </a:rPr>
                        <a:t>START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67351373"/>
                  </a:ext>
                </a:extLst>
              </a:tr>
              <a:tr h="2203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자동급수 시간설정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altLang="ko-KR" sz="600" u="none" strike="noStrike" dirty="0">
                          <a:effectLst/>
                        </a:rPr>
                        <a:t>UP KEY + </a:t>
                      </a: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altLang="ko-KR" sz="600" u="none" strike="noStrike" dirty="0">
                          <a:effectLst/>
                        </a:rPr>
                        <a:t>DOWN + </a:t>
                      </a:r>
                      <a:r>
                        <a:rPr lang="ko-KR" altLang="en-US" sz="600" u="none" strike="noStrike" dirty="0">
                          <a:effectLst/>
                        </a:rPr>
                        <a:t>자동스위치 </a:t>
                      </a:r>
                      <a:r>
                        <a:rPr lang="en-US" altLang="ko-KR" sz="600" u="none" strike="noStrike" dirty="0">
                          <a:effectLst/>
                        </a:rPr>
                        <a:t>+ </a:t>
                      </a:r>
                      <a:r>
                        <a:rPr lang="ko-KR" altLang="en-US" sz="600" u="none" strike="noStrike" dirty="0">
                          <a:effectLst/>
                        </a:rPr>
                        <a:t>수동급수 스위치 </a:t>
                      </a:r>
                      <a:r>
                        <a:rPr lang="en-US" altLang="ko-KR" sz="600" u="none" strike="noStrike" dirty="0">
                          <a:effectLst/>
                        </a:rPr>
                        <a:t>+ </a:t>
                      </a:r>
                      <a:r>
                        <a:rPr lang="ko-KR" altLang="en-US" sz="600" u="none" strike="noStrike" dirty="0">
                          <a:effectLst/>
                        </a:rPr>
                        <a:t>타이머 </a:t>
                      </a:r>
                      <a:r>
                        <a:rPr lang="en-US" altLang="ko-KR" sz="600" u="none" strike="noStrike" dirty="0">
                          <a:effectLst/>
                        </a:rPr>
                        <a:t>START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1553347806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오일온도 표시창에 자동급수 지연 시간 설정 </a:t>
                      </a:r>
                      <a:r>
                        <a:rPr lang="en-US" altLang="ko-KR" sz="600" u="none" strike="noStrike" dirty="0">
                          <a:effectLst/>
                        </a:rPr>
                        <a:t>( 1</a:t>
                      </a:r>
                      <a:r>
                        <a:rPr lang="ko-KR" altLang="en-US" sz="600" u="none" strike="noStrike" dirty="0">
                          <a:effectLst/>
                        </a:rPr>
                        <a:t>시간</a:t>
                      </a:r>
                      <a:r>
                        <a:rPr lang="en-US" altLang="ko-KR" sz="600" u="none" strike="noStrike" dirty="0">
                          <a:effectLst/>
                        </a:rPr>
                        <a:t>~5</a:t>
                      </a:r>
                      <a:r>
                        <a:rPr lang="ko-KR" altLang="en-US" sz="600" u="none" strike="noStrike" dirty="0">
                          <a:effectLst/>
                        </a:rPr>
                        <a:t>시간</a:t>
                      </a:r>
                      <a:r>
                        <a:rPr lang="en-US" altLang="ko-KR" sz="600" u="none" strike="noStrike" dirty="0">
                          <a:effectLst/>
                        </a:rPr>
                        <a:t>) 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018888614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물온도표시창에 자동급수시간 설정</a:t>
                      </a:r>
                      <a:r>
                        <a:rPr lang="en-US" altLang="ko-KR" sz="600" u="none" strike="noStrike" dirty="0">
                          <a:effectLst/>
                        </a:rPr>
                        <a:t>(60</a:t>
                      </a:r>
                      <a:r>
                        <a:rPr lang="ko-KR" altLang="en-US" sz="600" u="none" strike="noStrike" dirty="0">
                          <a:effectLst/>
                        </a:rPr>
                        <a:t>초</a:t>
                      </a:r>
                      <a:r>
                        <a:rPr lang="en-US" altLang="ko-KR" sz="600" u="none" strike="noStrike" dirty="0">
                          <a:effectLst/>
                        </a:rPr>
                        <a:t>~300</a:t>
                      </a:r>
                      <a:r>
                        <a:rPr lang="ko-KR" altLang="en-US" sz="600" u="none" strike="noStrike" dirty="0">
                          <a:effectLst/>
                        </a:rPr>
                        <a:t>초 </a:t>
                      </a:r>
                      <a:r>
                        <a:rPr lang="en-US" altLang="ko-KR" sz="600" u="none" strike="noStrike" dirty="0">
                          <a:effectLst/>
                        </a:rPr>
                        <a:t>) 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　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189375852"/>
                  </a:ext>
                </a:extLst>
              </a:tr>
              <a:tr h="1229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타이머는 최대 </a:t>
                      </a:r>
                      <a:r>
                        <a:rPr lang="en-US" altLang="ko-KR" sz="600" u="none" strike="noStrike">
                          <a:effectLst/>
                        </a:rPr>
                        <a:t>900</a:t>
                      </a:r>
                      <a:r>
                        <a:rPr lang="ko-KR" altLang="en-US" sz="600" u="none" strike="noStrike">
                          <a:effectLst/>
                        </a:rPr>
                        <a:t>초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extLst>
                  <a:ext uri="{0D108BD9-81ED-4DB2-BD59-A6C34878D82A}">
                    <a16:rowId xmlns:a16="http://schemas.microsoft.com/office/drawing/2014/main" val="2490936626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35DE6B88-8E33-807A-7925-16A8D61B5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45092"/>
              </p:ext>
            </p:extLst>
          </p:nvPr>
        </p:nvGraphicFramePr>
        <p:xfrm>
          <a:off x="502750" y="5767216"/>
          <a:ext cx="5852493" cy="6640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2830064210"/>
                    </a:ext>
                  </a:extLst>
                </a:gridCol>
                <a:gridCol w="4486079">
                  <a:extLst>
                    <a:ext uri="{9D8B030D-6E8A-4147-A177-3AD203B41FA5}">
                      <a16:colId xmlns:a16="http://schemas.microsoft.com/office/drawing/2014/main" val="2685462391"/>
                    </a:ext>
                  </a:extLst>
                </a:gridCol>
              </a:tblGrid>
              <a:tr h="1806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>
                          <a:effectLst/>
                        </a:rPr>
                        <a:t>홈플러스 설정방법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>
                          <a:effectLst/>
                        </a:rPr>
                        <a:t> 홈플러스는 시작 하면 </a:t>
                      </a:r>
                      <a:r>
                        <a:rPr lang="en-US" altLang="ko-KR" sz="800" u="none" strike="noStrike">
                          <a:effectLst/>
                        </a:rPr>
                        <a:t>5</a:t>
                      </a:r>
                      <a:r>
                        <a:rPr lang="ko-KR" altLang="en-US" sz="800" u="none" strike="noStrike">
                          <a:effectLst/>
                        </a:rPr>
                        <a:t>분간 물이 공급되는것임</a:t>
                      </a:r>
                      <a:r>
                        <a:rPr lang="en-US" altLang="ko-KR" sz="800" u="none" strike="noStrike">
                          <a:effectLst/>
                        </a:rPr>
                        <a:t>. ( </a:t>
                      </a:r>
                      <a:r>
                        <a:rPr lang="ko-KR" altLang="en-US" sz="800" u="none" strike="noStrike">
                          <a:effectLst/>
                        </a:rPr>
                        <a:t>타이머표시 창에 </a:t>
                      </a:r>
                      <a:r>
                        <a:rPr lang="en-US" altLang="ko-KR" sz="800" u="none" strike="noStrike">
                          <a:effectLst/>
                        </a:rPr>
                        <a:t>22 </a:t>
                      </a:r>
                      <a:r>
                        <a:rPr lang="ko-KR" altLang="en-US" sz="800" u="none" strike="noStrike">
                          <a:effectLst/>
                        </a:rPr>
                        <a:t>표시 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3488787215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오일온도보정 과 같은 설정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sz="600" u="none" strike="noStrike" dirty="0">
                          <a:effectLst/>
                        </a:rPr>
                        <a:t>UP KEY + </a:t>
                      </a: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sz="600" u="none" strike="noStrike" dirty="0">
                          <a:effectLst/>
                        </a:rPr>
                        <a:t>DOWN + </a:t>
                      </a:r>
                      <a:r>
                        <a:rPr lang="ko-KR" altLang="en-US" sz="600" u="none" strike="noStrike" dirty="0">
                          <a:effectLst/>
                        </a:rPr>
                        <a:t>타이머 </a:t>
                      </a:r>
                      <a:r>
                        <a:rPr lang="en-US" sz="600" u="none" strike="noStrike" dirty="0">
                          <a:effectLst/>
                        </a:rPr>
                        <a:t>START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1912350887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타이머 </a:t>
                      </a:r>
                      <a:r>
                        <a:rPr lang="en-US" altLang="ko-KR" sz="600" u="none" strike="noStrike" dirty="0">
                          <a:effectLst/>
                        </a:rPr>
                        <a:t>START </a:t>
                      </a:r>
                      <a:r>
                        <a:rPr lang="ko-KR" altLang="en-US" sz="600" u="none" strike="noStrike" dirty="0">
                          <a:effectLst/>
                        </a:rPr>
                        <a:t>버튼을 누르면 타이머표시창에 </a:t>
                      </a:r>
                      <a:r>
                        <a:rPr lang="en-US" altLang="ko-KR" sz="600" u="none" strike="noStrike" dirty="0">
                          <a:effectLst/>
                        </a:rPr>
                        <a:t>11 </a:t>
                      </a:r>
                      <a:r>
                        <a:rPr lang="ko-KR" altLang="en-US" sz="600" u="none" strike="noStrike" dirty="0">
                          <a:effectLst/>
                        </a:rPr>
                        <a:t>또는 </a:t>
                      </a:r>
                      <a:r>
                        <a:rPr lang="en-US" altLang="ko-KR" sz="600" u="none" strike="noStrike" dirty="0">
                          <a:effectLst/>
                        </a:rPr>
                        <a:t>22 </a:t>
                      </a:r>
                      <a:r>
                        <a:rPr lang="ko-KR" altLang="en-US" sz="600" u="none" strike="noStrike" dirty="0">
                          <a:effectLst/>
                        </a:rPr>
                        <a:t>가 표시됨</a:t>
                      </a:r>
                      <a:r>
                        <a:rPr lang="en-US" altLang="ko-KR" sz="600" u="none" strike="noStrike" dirty="0">
                          <a:effectLst/>
                        </a:rPr>
                        <a:t>.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2921255385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타이머표시창에 </a:t>
                      </a:r>
                      <a:r>
                        <a:rPr lang="en-US" altLang="ko-KR" sz="600" u="none" strike="noStrike" dirty="0">
                          <a:effectLst/>
                        </a:rPr>
                        <a:t>11 </a:t>
                      </a:r>
                      <a:r>
                        <a:rPr lang="ko-KR" altLang="en-US" sz="600" u="none" strike="noStrike" dirty="0">
                          <a:effectLst/>
                        </a:rPr>
                        <a:t>이면 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시작시</a:t>
                      </a:r>
                      <a:r>
                        <a:rPr lang="ko-KR" altLang="en-US" sz="600" u="none" strike="noStrike" dirty="0">
                          <a:effectLst/>
                        </a:rPr>
                        <a:t> 물공급안하고 </a:t>
                      </a:r>
                      <a:r>
                        <a:rPr lang="en-US" altLang="ko-KR" sz="600" u="none" strike="noStrike" dirty="0">
                          <a:effectLst/>
                        </a:rPr>
                        <a:t>, 22 </a:t>
                      </a:r>
                      <a:r>
                        <a:rPr lang="ko-KR" altLang="en-US" sz="600" u="none" strike="noStrike" dirty="0">
                          <a:effectLst/>
                        </a:rPr>
                        <a:t>이면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시작시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5</a:t>
                      </a:r>
                      <a:r>
                        <a:rPr lang="ko-KR" altLang="en-US" sz="600" u="none" strike="noStrike" dirty="0">
                          <a:effectLst/>
                        </a:rPr>
                        <a:t>분간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물공급을함</a:t>
                      </a:r>
                      <a:r>
                        <a:rPr lang="en-US" altLang="ko-KR" sz="600" u="none" strike="noStrike" dirty="0">
                          <a:effectLst/>
                        </a:rPr>
                        <a:t>.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1821119445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354E0A4-F9EC-D477-87CB-7528E95F0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17097"/>
              </p:ext>
            </p:extLst>
          </p:nvPr>
        </p:nvGraphicFramePr>
        <p:xfrm>
          <a:off x="502749" y="6601274"/>
          <a:ext cx="5852493" cy="50287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880076259"/>
                    </a:ext>
                  </a:extLst>
                </a:gridCol>
                <a:gridCol w="4486079">
                  <a:extLst>
                    <a:ext uri="{9D8B030D-6E8A-4147-A177-3AD203B41FA5}">
                      <a16:colId xmlns:a16="http://schemas.microsoft.com/office/drawing/2014/main" val="239560"/>
                    </a:ext>
                  </a:extLst>
                </a:gridCol>
              </a:tblGrid>
              <a:tr h="1806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>
                          <a:effectLst/>
                        </a:rPr>
                        <a:t>미국식 화씨 온도 설정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>
                          <a:effectLst/>
                        </a:rPr>
                        <a:t> 섭씨 </a:t>
                      </a:r>
                      <a:r>
                        <a:rPr lang="en-US" altLang="ko-KR" sz="800" u="none" strike="noStrike">
                          <a:effectLst/>
                        </a:rPr>
                        <a:t>/ </a:t>
                      </a:r>
                      <a:r>
                        <a:rPr lang="ko-KR" altLang="en-US" sz="800" u="none" strike="noStrike">
                          <a:effectLst/>
                        </a:rPr>
                        <a:t>화씨 변환 </a:t>
                      </a:r>
                      <a:r>
                        <a:rPr lang="en-US" altLang="ko-KR" sz="800" u="none" strike="noStrike">
                          <a:effectLst/>
                        </a:rPr>
                        <a:t>( </a:t>
                      </a:r>
                      <a:r>
                        <a:rPr lang="ko-KR" altLang="en-US" sz="800" u="none" strike="noStrike">
                          <a:effectLst/>
                        </a:rPr>
                        <a:t>물온도표시 창에 </a:t>
                      </a:r>
                      <a:r>
                        <a:rPr lang="en-US" altLang="ko-KR" sz="800" u="none" strike="noStrike">
                          <a:effectLst/>
                        </a:rPr>
                        <a:t>FF </a:t>
                      </a:r>
                      <a:r>
                        <a:rPr lang="ko-KR" altLang="en-US" sz="800" u="none" strike="noStrike">
                          <a:effectLst/>
                        </a:rPr>
                        <a:t>표시 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2241731621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오일온도보정 과 같은 설정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오일 </a:t>
                      </a:r>
                      <a:r>
                        <a:rPr lang="en-US" sz="600" u="none" strike="noStrike">
                          <a:effectLst/>
                        </a:rPr>
                        <a:t>UP KEY + </a:t>
                      </a:r>
                      <a:r>
                        <a:rPr lang="ko-KR" altLang="en-US" sz="600" u="none" strike="noStrike">
                          <a:effectLst/>
                        </a:rPr>
                        <a:t>오일 </a:t>
                      </a:r>
                      <a:r>
                        <a:rPr lang="en-US" sz="600" u="none" strike="noStrike">
                          <a:effectLst/>
                        </a:rPr>
                        <a:t>DOWN + </a:t>
                      </a:r>
                      <a:r>
                        <a:rPr lang="ko-KR" altLang="en-US" sz="600" u="none" strike="noStrike">
                          <a:effectLst/>
                        </a:rPr>
                        <a:t>타이머 </a:t>
                      </a:r>
                      <a:r>
                        <a:rPr lang="en-US" sz="600" u="none" strike="noStrike">
                          <a:effectLst/>
                        </a:rPr>
                        <a:t>START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3605410789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타이머 선택 버튼을 누르면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물온도</a:t>
                      </a:r>
                      <a:r>
                        <a:rPr lang="ko-KR" altLang="en-US" sz="600" u="none" strike="noStrike" dirty="0">
                          <a:effectLst/>
                        </a:rPr>
                        <a:t> 표시창에 </a:t>
                      </a:r>
                      <a:r>
                        <a:rPr lang="en-US" altLang="ko-KR" sz="600" u="none" strike="noStrike" dirty="0">
                          <a:effectLst/>
                        </a:rPr>
                        <a:t>CC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( </a:t>
                      </a:r>
                      <a:r>
                        <a:rPr lang="ko-KR" altLang="en-US" sz="600" u="none" strike="noStrike" dirty="0">
                          <a:effectLst/>
                        </a:rPr>
                        <a:t>섭씨 </a:t>
                      </a:r>
                      <a:r>
                        <a:rPr lang="en-US" altLang="ko-KR" sz="600" u="none" strike="noStrike" dirty="0">
                          <a:effectLst/>
                        </a:rPr>
                        <a:t>) </a:t>
                      </a:r>
                      <a:r>
                        <a:rPr lang="ko-KR" altLang="en-US" sz="600" u="none" strike="noStrike" dirty="0">
                          <a:effectLst/>
                        </a:rPr>
                        <a:t>또는 </a:t>
                      </a:r>
                      <a:r>
                        <a:rPr lang="en-US" altLang="ko-KR" sz="600" u="none" strike="noStrike" dirty="0">
                          <a:effectLst/>
                        </a:rPr>
                        <a:t>FF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( </a:t>
                      </a:r>
                      <a:r>
                        <a:rPr lang="ko-KR" altLang="en-US" sz="600" u="none" strike="noStrike" dirty="0">
                          <a:effectLst/>
                        </a:rPr>
                        <a:t>화씨 </a:t>
                      </a:r>
                      <a:r>
                        <a:rPr lang="en-US" altLang="ko-KR" sz="600" u="none" strike="noStrike" dirty="0">
                          <a:effectLst/>
                        </a:rPr>
                        <a:t>) </a:t>
                      </a:r>
                      <a:r>
                        <a:rPr lang="ko-KR" altLang="en-US" sz="600" u="none" strike="noStrike" dirty="0">
                          <a:effectLst/>
                        </a:rPr>
                        <a:t>가 표시됨</a:t>
                      </a:r>
                      <a:r>
                        <a:rPr lang="en-US" altLang="ko-KR" sz="600" u="none" strike="noStrike" dirty="0">
                          <a:effectLst/>
                        </a:rPr>
                        <a:t>.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2637003427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37DE55E-EFCB-4F2A-3009-CDBD885A0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2153"/>
              </p:ext>
            </p:extLst>
          </p:nvPr>
        </p:nvGraphicFramePr>
        <p:xfrm>
          <a:off x="502748" y="7297827"/>
          <a:ext cx="5852493" cy="108370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66414">
                  <a:extLst>
                    <a:ext uri="{9D8B030D-6E8A-4147-A177-3AD203B41FA5}">
                      <a16:colId xmlns:a16="http://schemas.microsoft.com/office/drawing/2014/main" val="3813709341"/>
                    </a:ext>
                  </a:extLst>
                </a:gridCol>
                <a:gridCol w="4486079">
                  <a:extLst>
                    <a:ext uri="{9D8B030D-6E8A-4147-A177-3AD203B41FA5}">
                      <a16:colId xmlns:a16="http://schemas.microsoft.com/office/drawing/2014/main" val="1280511097"/>
                    </a:ext>
                  </a:extLst>
                </a:gridCol>
              </a:tblGrid>
              <a:tr h="1806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 dirty="0">
                          <a:effectLst/>
                        </a:rPr>
                        <a:t>공장 설정 방법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800" u="none" strike="noStrike">
                          <a:effectLst/>
                        </a:rPr>
                        <a:t> </a:t>
                      </a:r>
                      <a:r>
                        <a:rPr lang="en-US" altLang="ko-KR" sz="800" u="none" strike="noStrike">
                          <a:effectLst/>
                        </a:rPr>
                        <a:t>( </a:t>
                      </a:r>
                      <a:r>
                        <a:rPr lang="ko-KR" altLang="en-US" sz="800" u="none" strike="noStrike">
                          <a:effectLst/>
                        </a:rPr>
                        <a:t>캘리브레이터로 온도 보정 </a:t>
                      </a:r>
                      <a:r>
                        <a:rPr lang="en-US" altLang="ko-KR" sz="800" u="none" strike="noStrike">
                          <a:effectLst/>
                        </a:rPr>
                        <a:t>)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1598513623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오일온도보정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대기 </a:t>
                      </a:r>
                      <a:r>
                        <a:rPr lang="en-US" altLang="ko-KR" sz="600" u="none" strike="noStrike" dirty="0">
                          <a:effectLst/>
                        </a:rPr>
                        <a:t>+ </a:t>
                      </a:r>
                      <a:r>
                        <a:rPr lang="ko-KR" altLang="en-US" sz="600" u="none" strike="noStrike" dirty="0">
                          <a:effectLst/>
                        </a:rPr>
                        <a:t>자동스위치 </a:t>
                      </a:r>
                      <a:r>
                        <a:rPr lang="en-US" altLang="ko-KR" sz="600" u="none" strike="noStrike" dirty="0">
                          <a:effectLst/>
                        </a:rPr>
                        <a:t>+ </a:t>
                      </a:r>
                      <a:r>
                        <a:rPr lang="ko-KR" altLang="en-US" sz="600" u="none" strike="noStrike" dirty="0">
                          <a:effectLst/>
                        </a:rPr>
                        <a:t>수동급수 스위치 </a:t>
                      </a:r>
                      <a:r>
                        <a:rPr lang="en-US" altLang="ko-KR" sz="600" u="none" strike="noStrike" dirty="0">
                          <a:effectLst/>
                        </a:rPr>
                        <a:t>+ </a:t>
                      </a:r>
                      <a:r>
                        <a:rPr lang="ko-KR" altLang="en-US" sz="600" u="none" strike="noStrike" dirty="0">
                          <a:effectLst/>
                        </a:rPr>
                        <a:t>타이머 선택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4005919807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>
                          <a:effectLst/>
                        </a:rPr>
                        <a:t>오일 </a:t>
                      </a:r>
                      <a:r>
                        <a:rPr lang="en-US" sz="600" u="none" strike="noStrike">
                          <a:effectLst/>
                        </a:rPr>
                        <a:t>UP </a:t>
                      </a:r>
                      <a:r>
                        <a:rPr lang="ko-KR" altLang="en-US" sz="600" u="none" strike="noStrike">
                          <a:effectLst/>
                        </a:rPr>
                        <a:t>또는 오일 </a:t>
                      </a:r>
                      <a:r>
                        <a:rPr lang="en-US" sz="600" u="none" strike="noStrike">
                          <a:effectLst/>
                        </a:rPr>
                        <a:t>DOWN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오일보정 </a:t>
                      </a:r>
                      <a:r>
                        <a:rPr lang="en-US" altLang="ko-KR" sz="600" u="none" strike="noStrike" dirty="0">
                          <a:effectLst/>
                        </a:rPr>
                        <a:t>=&gt; o_0 : </a:t>
                      </a: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altLang="ko-KR" sz="600" u="none" strike="noStrike" dirty="0">
                          <a:effectLst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</a:rPr>
                        <a:t>도 </a:t>
                      </a:r>
                      <a:r>
                        <a:rPr lang="en-US" altLang="ko-KR" sz="600" u="none" strike="noStrike" dirty="0">
                          <a:effectLst/>
                        </a:rPr>
                        <a:t>, o_1 : </a:t>
                      </a: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altLang="ko-KR" sz="600" u="none" strike="noStrike" dirty="0">
                          <a:effectLst/>
                        </a:rPr>
                        <a:t>100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</a:t>
                      </a:r>
                      <a:r>
                        <a:rPr lang="en-US" altLang="ko-KR" sz="600" u="none" strike="noStrike" dirty="0">
                          <a:effectLst/>
                        </a:rPr>
                        <a:t>, o_2 : </a:t>
                      </a: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altLang="ko-KR" sz="600" u="none" strike="noStrike" dirty="0">
                          <a:effectLst/>
                        </a:rPr>
                        <a:t>200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</a:t>
                      </a:r>
                      <a:r>
                        <a:rPr lang="en-US" altLang="ko-KR" sz="600" u="none" strike="noStrike" dirty="0">
                          <a:effectLst/>
                        </a:rPr>
                        <a:t>, o_3 : </a:t>
                      </a:r>
                      <a:r>
                        <a:rPr lang="ko-KR" altLang="en-US" sz="600" u="none" strike="noStrike" dirty="0">
                          <a:effectLst/>
                        </a:rPr>
                        <a:t>오일 </a:t>
                      </a:r>
                      <a:r>
                        <a:rPr lang="en-US" altLang="ko-KR" sz="600" u="none" strike="noStrike" dirty="0">
                          <a:effectLst/>
                        </a:rPr>
                        <a:t>300</a:t>
                      </a:r>
                      <a:r>
                        <a:rPr lang="ko-KR" altLang="en-US" sz="600" u="none" strike="noStrike" dirty="0">
                          <a:effectLst/>
                        </a:rPr>
                        <a:t>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3299544608"/>
                  </a:ext>
                </a:extLst>
              </a:tr>
              <a:tr h="161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altLang="ko-KR" sz="600" u="none" strike="noStrike">
                          <a:effectLst/>
                        </a:rPr>
                        <a:t>( 8</a:t>
                      </a:r>
                      <a:r>
                        <a:rPr lang="ko-KR" altLang="en-US" sz="600" u="none" strike="noStrike">
                          <a:effectLst/>
                        </a:rPr>
                        <a:t>개를 선택함 </a:t>
                      </a:r>
                      <a:r>
                        <a:rPr lang="en-US" altLang="ko-KR" sz="600" u="none" strike="noStrike">
                          <a:effectLst/>
                        </a:rPr>
                        <a:t>)</a:t>
                      </a:r>
                      <a:endParaRPr lang="en-US" altLang="ko-KR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116" marR="2116" marT="211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물 보정   </a:t>
                      </a:r>
                      <a:r>
                        <a:rPr lang="en-US" altLang="ko-KR" sz="600" u="none" strike="noStrike" dirty="0">
                          <a:effectLst/>
                        </a:rPr>
                        <a:t>=&gt; </a:t>
                      </a:r>
                      <a:r>
                        <a:rPr lang="en-US" sz="600" u="none" strike="noStrike" dirty="0">
                          <a:effectLst/>
                        </a:rPr>
                        <a:t>u_0 : </a:t>
                      </a: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altLang="ko-KR" sz="600" u="none" strike="noStrike" dirty="0">
                          <a:effectLst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</a:rPr>
                        <a:t>도    </a:t>
                      </a:r>
                      <a:r>
                        <a:rPr lang="en-US" altLang="ko-KR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>
                          <a:effectLst/>
                        </a:rPr>
                        <a:t>u_1 : </a:t>
                      </a: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altLang="ko-KR" sz="600" u="none" strike="noStrike" dirty="0">
                          <a:effectLst/>
                        </a:rPr>
                        <a:t>100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  </a:t>
                      </a:r>
                      <a:r>
                        <a:rPr lang="en-US" altLang="ko-KR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>
                          <a:effectLst/>
                        </a:rPr>
                        <a:t>u_2 : </a:t>
                      </a: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altLang="ko-KR" sz="600" u="none" strike="noStrike" dirty="0">
                          <a:effectLst/>
                        </a:rPr>
                        <a:t>200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  </a:t>
                      </a:r>
                      <a:r>
                        <a:rPr lang="en-US" altLang="ko-KR" sz="600" u="none" strike="noStrike" dirty="0">
                          <a:effectLst/>
                        </a:rPr>
                        <a:t>, </a:t>
                      </a:r>
                      <a:r>
                        <a:rPr lang="en-US" sz="600" u="none" strike="noStrike" dirty="0">
                          <a:effectLst/>
                        </a:rPr>
                        <a:t>u_3 : </a:t>
                      </a:r>
                      <a:r>
                        <a:rPr lang="ko-KR" altLang="en-US" sz="600" u="none" strike="noStrike" dirty="0">
                          <a:effectLst/>
                        </a:rPr>
                        <a:t>물 </a:t>
                      </a:r>
                      <a:r>
                        <a:rPr lang="en-US" altLang="ko-KR" sz="600" u="none" strike="noStrike" dirty="0">
                          <a:effectLst/>
                        </a:rPr>
                        <a:t>300</a:t>
                      </a:r>
                      <a:r>
                        <a:rPr lang="ko-KR" altLang="en-US" sz="600" u="none" strike="noStrike" dirty="0">
                          <a:effectLst/>
                        </a:rPr>
                        <a:t>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extLst>
                  <a:ext uri="{0D108BD9-81ED-4DB2-BD59-A6C34878D82A}">
                    <a16:rowId xmlns:a16="http://schemas.microsoft.com/office/drawing/2014/main" val="4056322223"/>
                  </a:ext>
                </a:extLst>
              </a:tr>
              <a:tr h="258564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오일 온도센서 커넥터에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캘리브레이터</a:t>
                      </a:r>
                      <a:r>
                        <a:rPr lang="ko-KR" altLang="en-US" sz="600" u="none" strike="noStrike" dirty="0">
                          <a:effectLst/>
                        </a:rPr>
                        <a:t> 출력 연결한후 </a:t>
                      </a:r>
                      <a:r>
                        <a:rPr lang="en-US" altLang="ko-KR" sz="600" u="none" strike="noStrike" dirty="0">
                          <a:effectLst/>
                        </a:rPr>
                        <a:t>o_0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일때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캘리브레이터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0</a:t>
                      </a:r>
                      <a:r>
                        <a:rPr lang="ko-KR" altLang="en-US" sz="600" u="none" strike="noStrike" dirty="0">
                          <a:effectLst/>
                        </a:rPr>
                        <a:t>도 후 타이머</a:t>
                      </a:r>
                      <a:r>
                        <a:rPr lang="en-US" altLang="ko-KR" sz="600" u="none" strike="noStrike" dirty="0">
                          <a:effectLst/>
                        </a:rPr>
                        <a:t>START </a:t>
                      </a:r>
                      <a:r>
                        <a:rPr lang="ko-KR" altLang="en-US" sz="600" u="none" strike="noStrike" dirty="0">
                          <a:effectLst/>
                        </a:rPr>
                        <a:t>누름</a:t>
                      </a:r>
                      <a:r>
                        <a:rPr lang="en-US" altLang="ko-KR" sz="600" u="none" strike="noStrike" dirty="0">
                          <a:effectLst/>
                        </a:rPr>
                        <a:t>, o_1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일때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캘리브레이터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100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 후 타이머</a:t>
                      </a:r>
                      <a:r>
                        <a:rPr lang="en-US" altLang="ko-KR" sz="600" u="none" strike="noStrike" dirty="0">
                          <a:effectLst/>
                        </a:rPr>
                        <a:t>START </a:t>
                      </a:r>
                      <a:r>
                        <a:rPr lang="ko-KR" altLang="en-US" sz="600" u="none" strike="noStrike" dirty="0">
                          <a:effectLst/>
                        </a:rPr>
                        <a:t>누름 </a:t>
                      </a:r>
                      <a:r>
                        <a:rPr lang="en-US" altLang="ko-KR" sz="600" u="none" strike="noStrike" dirty="0">
                          <a:effectLst/>
                        </a:rPr>
                        <a:t>, o_2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일때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캘리브레이터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200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 후 타이머</a:t>
                      </a:r>
                      <a:r>
                        <a:rPr lang="en-US" altLang="ko-KR" sz="600" u="none" strike="noStrike" dirty="0">
                          <a:effectLst/>
                        </a:rPr>
                        <a:t>START </a:t>
                      </a:r>
                      <a:r>
                        <a:rPr lang="ko-KR" altLang="en-US" sz="600" u="none" strike="noStrike" dirty="0">
                          <a:effectLst/>
                        </a:rPr>
                        <a:t>누름 </a:t>
                      </a:r>
                      <a:r>
                        <a:rPr lang="en-US" altLang="ko-KR" sz="600" u="none" strike="noStrike" dirty="0">
                          <a:effectLst/>
                        </a:rPr>
                        <a:t>, o_3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일때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캘리브레이터</a:t>
                      </a:r>
                      <a:r>
                        <a:rPr lang="ko-KR" altLang="en-US" sz="600" u="none" strike="noStrike" dirty="0">
                          <a:effectLst/>
                        </a:rPr>
                        <a:t> </a:t>
                      </a:r>
                      <a:r>
                        <a:rPr lang="en-US" altLang="ko-KR" sz="600" u="none" strike="noStrike" dirty="0">
                          <a:effectLst/>
                        </a:rPr>
                        <a:t>300</a:t>
                      </a:r>
                      <a:r>
                        <a:rPr lang="ko-KR" altLang="en-US" sz="600" u="none" strike="noStrike" dirty="0">
                          <a:effectLst/>
                        </a:rPr>
                        <a:t>도  후 타이머</a:t>
                      </a:r>
                      <a:r>
                        <a:rPr lang="en-US" altLang="ko-KR" sz="600" u="none" strike="noStrike" dirty="0">
                          <a:effectLst/>
                        </a:rPr>
                        <a:t>START </a:t>
                      </a:r>
                      <a:r>
                        <a:rPr lang="ko-KR" altLang="en-US" sz="600" u="none" strike="noStrike" dirty="0">
                          <a:effectLst/>
                        </a:rPr>
                        <a:t>누름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36669"/>
                  </a:ext>
                </a:extLst>
              </a:tr>
              <a:tr h="161131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ko-KR" altLang="en-US" sz="600" u="none" strike="noStrike" dirty="0">
                          <a:effectLst/>
                        </a:rPr>
                        <a:t>물 온도센서로 변경한후 동일하게 설정함</a:t>
                      </a:r>
                      <a:r>
                        <a:rPr lang="en-US" altLang="ko-KR" sz="600" u="none" strike="noStrike" dirty="0">
                          <a:effectLst/>
                        </a:rPr>
                        <a:t>. 8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개모두</a:t>
                      </a:r>
                      <a:r>
                        <a:rPr lang="ko-KR" altLang="en-US" sz="600" u="none" strike="noStrike" dirty="0">
                          <a:effectLst/>
                        </a:rPr>
                        <a:t> 설정되면 운전버튼을 누름 </a:t>
                      </a:r>
                      <a:r>
                        <a:rPr lang="en-US" altLang="ko-KR" sz="600" u="none" strike="noStrike" dirty="0">
                          <a:effectLst/>
                        </a:rPr>
                        <a:t>==&gt; </a:t>
                      </a:r>
                      <a:r>
                        <a:rPr lang="ko-KR" altLang="en-US" sz="600" u="none" strike="noStrike" dirty="0">
                          <a:effectLst/>
                        </a:rPr>
                        <a:t>영구 메모리에 저장함</a:t>
                      </a:r>
                      <a:r>
                        <a:rPr lang="en-US" altLang="ko-KR" sz="600" u="none" strike="noStrike" dirty="0">
                          <a:effectLst/>
                        </a:rPr>
                        <a:t>. ==&gt; </a:t>
                      </a:r>
                      <a:r>
                        <a:rPr lang="ko-KR" altLang="en-US" sz="600" u="none" strike="noStrike" dirty="0">
                          <a:effectLst/>
                        </a:rPr>
                        <a:t>이후 </a:t>
                      </a:r>
                      <a:r>
                        <a:rPr lang="ko-KR" altLang="en-US" sz="600" u="none" strike="noStrike" dirty="0" err="1">
                          <a:effectLst/>
                        </a:rPr>
                        <a:t>튜닝된온도</a:t>
                      </a:r>
                      <a:r>
                        <a:rPr lang="ko-KR" altLang="en-US" sz="600" u="none" strike="noStrike" dirty="0">
                          <a:effectLst/>
                        </a:rPr>
                        <a:t> 표시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0312" marR="40312" marT="20156" marB="20156" anchor="b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1039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4D406D-0679-4450-CCBB-7A67E8CDDC93}"/>
              </a:ext>
            </a:extLst>
          </p:cNvPr>
          <p:cNvSpPr txBox="1"/>
          <p:nvPr/>
        </p:nvSpPr>
        <p:spPr>
          <a:xfrm>
            <a:off x="369000" y="914121"/>
            <a:ext cx="1255472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4.5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문제해결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19A35B0-A97D-1D6E-C1C5-C80B15AC319E}"/>
              </a:ext>
            </a:extLst>
          </p:cNvPr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7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26</a:t>
            </a:fld>
            <a:endParaRPr lang="ko-KR" altLang="en-US"/>
          </a:p>
        </p:txBody>
      </p:sp>
      <p:cxnSp>
        <p:nvCxnSpPr>
          <p:cNvPr id="7" name="직선 연결선 6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7">
            <a:extLst>
              <a:ext uri="{FF2B5EF4-FFF2-40B4-BE49-F238E27FC236}">
                <a16:creationId xmlns:a16="http://schemas.microsoft.com/office/drawing/2014/main" id="{54534D49-BA94-4FAA-A16B-0DBE16FDB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91251"/>
              </p:ext>
            </p:extLst>
          </p:nvPr>
        </p:nvGraphicFramePr>
        <p:xfrm>
          <a:off x="443865" y="1796461"/>
          <a:ext cx="5940000" cy="6881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935">
                  <a:extLst>
                    <a:ext uri="{9D8B030D-6E8A-4147-A177-3AD203B41FA5}">
                      <a16:colId xmlns:a16="http://schemas.microsoft.com/office/drawing/2014/main" val="2534953411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196752562"/>
                    </a:ext>
                  </a:extLst>
                </a:gridCol>
                <a:gridCol w="3044920">
                  <a:extLst>
                    <a:ext uri="{9D8B030D-6E8A-4147-A177-3AD203B41FA5}">
                      <a16:colId xmlns:a16="http://schemas.microsoft.com/office/drawing/2014/main" val="3343726501"/>
                    </a:ext>
                  </a:extLst>
                </a:gridCol>
              </a:tblGrid>
              <a:tr h="4346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증상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해결방법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984642718"/>
                  </a:ext>
                </a:extLst>
              </a:tr>
              <a:tr h="669833">
                <a:tc>
                  <a:txBody>
                    <a:bodyPr/>
                    <a:lstStyle/>
                    <a:p>
                      <a:r>
                        <a:rPr lang="ko-KR" altLang="en-US" sz="1050" i="0" dirty="0">
                          <a:effectLst/>
                        </a:rPr>
                        <a:t>작업 중  갑자기</a:t>
                      </a:r>
                      <a:r>
                        <a:rPr lang="en-US" altLang="ko-KR" sz="1050" i="0" dirty="0">
                          <a:effectLst/>
                        </a:rPr>
                        <a:t>….</a:t>
                      </a:r>
                      <a:r>
                        <a:rPr lang="ko-KR" altLang="en-US" sz="1050" i="0" dirty="0">
                          <a:effectLst/>
                        </a:rPr>
                        <a:t> </a:t>
                      </a:r>
                      <a:endParaRPr lang="en-US" altLang="ko-KR" sz="1050" i="0" dirty="0">
                        <a:effectLst/>
                      </a:endParaRPr>
                    </a:p>
                    <a:p>
                      <a:r>
                        <a:rPr lang="ko-KR" altLang="en-US" sz="1050" i="0" dirty="0">
                          <a:effectLst/>
                        </a:rPr>
                        <a:t>물이  끓어 오릅니다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기름 부족 시 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</a:t>
                      </a: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발생이유  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4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시간마다 한번씩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청소 타이머에 의해 자동 급수될 시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기름이 부족하면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작업 중에도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물이 상한 레벨로  상승하면서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히터에 물이 근접하여   물이 끓어오름이 발생함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endParaRPr lang="ko-KR" altLang="en-US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전원을 정지하고 안정 될 때 까지 기다려 주세요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 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수동 급수로 물이 배수로로 흘러 나올 때 까지 충분히 공급하고 상태창의 수위 레벨을 확인합니다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</a:p>
                    <a:p>
                      <a:pPr latinLnBrk="1"/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그리고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상태창의 하한 레벨까지 기름을 보충합니다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 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작업량에 따른 기름 소모량을 파악하여 표준 보충 량 과 보충시간을 정하여 작업자에게  작업표준 교육 필요</a:t>
                      </a: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54810743"/>
                  </a:ext>
                </a:extLst>
              </a:tr>
              <a:tr h="4346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갑자기  기계내부에서 물이 누수 현상이 발생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하수도 막힘 </a:t>
                      </a:r>
                      <a:r>
                        <a:rPr lang="en-US" altLang="ko-KR" sz="105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</a:t>
                      </a:r>
                    </a:p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하수도가 막힌 상태에서 자동 및 수동 급수가 진행될 시 기름이 넘치는 것을 방지하기 위하여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배관 중간 부분에 기름 상한레벨 위치에 있는 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0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안전 홀을 통하여 물이 배출되는 현상</a:t>
                      </a:r>
                      <a:endParaRPr lang="ko-KR" altLang="en-US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ko-KR" altLang="en-US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하수도가 막힌 상태를 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배관청소 하여 막힌 부분을 뚫어 주시면 됩니다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(P. 20)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29975675"/>
                  </a:ext>
                </a:extLst>
              </a:tr>
              <a:tr h="434647">
                <a:tc>
                  <a:txBody>
                    <a:bodyPr/>
                    <a:lstStyle/>
                    <a:p>
                      <a:r>
                        <a:rPr lang="ko-KR" altLang="en-US" sz="1050" i="0" dirty="0">
                          <a:effectLst/>
                        </a:rPr>
                        <a:t>히터에 이물질이 붙어 서  타는 현상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식용유의 불완전성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식자재의과다투입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표시된 온도보다 실제온도가 높을 시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자동청소기능 </a:t>
                      </a:r>
                      <a:r>
                        <a:rPr lang="ko-KR" altLang="en-US" sz="105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열할의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불안정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ko-KR" altLang="en-US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저질식용유 사용시 생길 수 있습니다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무리하게 가루분을 투입 시 생길 수 있습니다</a:t>
                      </a:r>
                      <a:endParaRPr lang="en-US" altLang="ko-KR" sz="10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endParaRPr lang="en-US" altLang="ko-KR" sz="10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다른 온도계를 이용하여 표시된 온도 차이를 확인 후 온도 보정을 합니다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특수설정참고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latinLnBrk="1"/>
                      <a:endParaRPr lang="en-US" altLang="ko-KR" sz="105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4. 4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 중 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분만 물이 공급되면서 청소기능을 합니다  나머지 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 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분은 찌꺼기가 그냥 쌓여 있습니다 작업량이 많으면 수동으로 찌꺼기를 배출해주셔야 합니다 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사용설명서 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3-9</a:t>
                      </a:r>
                      <a:r>
                        <a:rPr lang="ko-KR" altLang="en-US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참고</a:t>
                      </a:r>
                      <a:r>
                        <a:rPr lang="en-US" altLang="ko-KR" sz="105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15041794"/>
                  </a:ext>
                </a:extLst>
              </a:tr>
              <a:tr h="43464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히터 관리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히터에 거친 수세미로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/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무리하게 닦지 마세요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청소 시 챙겨야 합니다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부드러운 수세미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면장갑 착용 후 작업</a:t>
                      </a:r>
                      <a:endParaRPr lang="en-US" altLang="ko-KR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</a:t>
                      </a:r>
                      <a:r>
                        <a:rPr lang="ko-KR" altLang="en-US" sz="105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 장치에 물이 침투하지 않게 하기</a:t>
                      </a:r>
                    </a:p>
                    <a:p>
                      <a:pPr latinLnBrk="1"/>
                      <a:endParaRPr lang="ko-KR" altLang="en-US" sz="105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34486421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000" y="914121"/>
            <a:ext cx="45967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4.6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작업전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기본으로 숙지 </a:t>
            </a:r>
            <a:r>
              <a:rPr lang="ko-KR" altLang="en-US" sz="1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해야할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수칙</a:t>
            </a:r>
          </a:p>
        </p:txBody>
      </p:sp>
    </p:spTree>
    <p:extLst>
      <p:ext uri="{BB962C8B-B14F-4D97-AF65-F5344CB8AC3E}">
        <p14:creationId xmlns:p14="http://schemas.microsoft.com/office/powerpoint/2010/main" val="2676024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24CF7ED-BFD7-45F0-569F-49B406DE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26BA9-42B2-51A9-000A-CA6D954561B1}"/>
              </a:ext>
            </a:extLst>
          </p:cNvPr>
          <p:cNvSpPr txBox="1"/>
          <p:nvPr/>
        </p:nvSpPr>
        <p:spPr>
          <a:xfrm>
            <a:off x="369000" y="359998"/>
            <a:ext cx="4804884" cy="39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 sy-4100/6100/9100 </a:t>
            </a:r>
            <a:r>
              <a:rPr kumimoji="0" lang="ko-KR" altLang="en-US" sz="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설치방법</a:t>
            </a:r>
            <a:r>
              <a:rPr kumimoji="0" lang="en-US" altLang="ko-KR" sz="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</a:t>
            </a:r>
            <a:r>
              <a:rPr kumimoji="0" lang="ko-KR" altLang="en-US" sz="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필터박스부착형</a:t>
            </a:r>
            <a:r>
              <a:rPr kumimoji="0" lang="en-US" altLang="ko-KR" sz="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</a:t>
            </a:r>
            <a:endParaRPr kumimoji="0" lang="ko-KR" altLang="en-US" sz="15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6378282-5B76-58B4-22D6-BD463210DBC2}"/>
              </a:ext>
            </a:extLst>
          </p:cNvPr>
          <p:cNvCxnSpPr/>
          <p:nvPr/>
        </p:nvCxnSpPr>
        <p:spPr>
          <a:xfrm rot="16200000">
            <a:off x="2433332" y="2756484"/>
            <a:ext cx="0" cy="252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132F8098-1FEA-BFE7-66B7-F1A930EA67FE}"/>
              </a:ext>
            </a:extLst>
          </p:cNvPr>
          <p:cNvCxnSpPr/>
          <p:nvPr/>
        </p:nvCxnSpPr>
        <p:spPr>
          <a:xfrm>
            <a:off x="3687646" y="1393732"/>
            <a:ext cx="0" cy="262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A0073EB-5AE1-E8B0-C1C3-65249FADE051}"/>
              </a:ext>
            </a:extLst>
          </p:cNvPr>
          <p:cNvCxnSpPr/>
          <p:nvPr/>
        </p:nvCxnSpPr>
        <p:spPr>
          <a:xfrm>
            <a:off x="3182812" y="1661378"/>
            <a:ext cx="5040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15D1C7D-E714-023F-7FC6-ED0A3705EC1A}"/>
              </a:ext>
            </a:extLst>
          </p:cNvPr>
          <p:cNvSpPr txBox="1"/>
          <p:nvPr/>
        </p:nvSpPr>
        <p:spPr>
          <a:xfrm>
            <a:off x="3237683" y="1364504"/>
            <a:ext cx="338554" cy="29623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0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0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E67BDD3-9F86-8A64-C40B-501F37A2906E}"/>
              </a:ext>
            </a:extLst>
          </p:cNvPr>
          <p:cNvGrpSpPr/>
          <p:nvPr/>
        </p:nvGrpSpPr>
        <p:grpSpPr>
          <a:xfrm>
            <a:off x="3019306" y="4038638"/>
            <a:ext cx="172471" cy="506012"/>
            <a:chOff x="3895336" y="6111306"/>
            <a:chExt cx="275590" cy="50601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573CAD2C-3C58-58C5-E0C0-0436BD891326}"/>
                </a:ext>
              </a:extLst>
            </p:cNvPr>
            <p:cNvSpPr/>
            <p:nvPr/>
          </p:nvSpPr>
          <p:spPr>
            <a:xfrm>
              <a:off x="3895336" y="6235700"/>
              <a:ext cx="275590" cy="33306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F727F3F-783A-E190-5D02-85167BCE4296}"/>
                </a:ext>
              </a:extLst>
            </p:cNvPr>
            <p:cNvSpPr/>
            <p:nvPr/>
          </p:nvSpPr>
          <p:spPr>
            <a:xfrm>
              <a:off x="3961714" y="6111306"/>
              <a:ext cx="162000" cy="1290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0597F5E-3B48-B627-8B35-7A3625ED5567}"/>
                </a:ext>
              </a:extLst>
            </p:cNvPr>
            <p:cNvSpPr/>
            <p:nvPr/>
          </p:nvSpPr>
          <p:spPr>
            <a:xfrm>
              <a:off x="3961069" y="6177207"/>
              <a:ext cx="162000" cy="1290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00F0BFD8-5D9B-2395-EF17-F6481C9836BC}"/>
                </a:ext>
              </a:extLst>
            </p:cNvPr>
            <p:cNvSpPr/>
            <p:nvPr/>
          </p:nvSpPr>
          <p:spPr>
            <a:xfrm>
              <a:off x="3961068" y="6251349"/>
              <a:ext cx="162000" cy="1290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003F6A98-73BA-A943-7F86-8444A4AFE77A}"/>
                </a:ext>
              </a:extLst>
            </p:cNvPr>
            <p:cNvSpPr/>
            <p:nvPr/>
          </p:nvSpPr>
          <p:spPr>
            <a:xfrm>
              <a:off x="3961071" y="6313134"/>
              <a:ext cx="162000" cy="1290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91F8CDC-8CF5-1112-0FC5-F419FA96951D}"/>
                </a:ext>
              </a:extLst>
            </p:cNvPr>
            <p:cNvSpPr/>
            <p:nvPr/>
          </p:nvSpPr>
          <p:spPr>
            <a:xfrm>
              <a:off x="3959979" y="6379036"/>
              <a:ext cx="162000" cy="1290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C39E95B8-5A1F-1847-6F1C-5841CFE9C08E}"/>
                </a:ext>
              </a:extLst>
            </p:cNvPr>
            <p:cNvSpPr/>
            <p:nvPr/>
          </p:nvSpPr>
          <p:spPr>
            <a:xfrm>
              <a:off x="3961715" y="6444937"/>
              <a:ext cx="162000" cy="1290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E47A605-97E7-4217-E828-709009E30D1F}"/>
                </a:ext>
              </a:extLst>
            </p:cNvPr>
            <p:cNvSpPr/>
            <p:nvPr/>
          </p:nvSpPr>
          <p:spPr>
            <a:xfrm>
              <a:off x="3959979" y="6527318"/>
              <a:ext cx="162000" cy="9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4425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endParaRPr>
            </a:p>
          </p:txBody>
        </p:sp>
      </p:grp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4E146F4F-57E6-5B28-DFF4-B0B67ED7B834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3708932" y="1828832"/>
            <a:ext cx="1232400" cy="177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3A3C0DB-7417-5530-2507-5C08E2AE702D}"/>
              </a:ext>
            </a:extLst>
          </p:cNvPr>
          <p:cNvCxnSpPr/>
          <p:nvPr/>
        </p:nvCxnSpPr>
        <p:spPr>
          <a:xfrm flipH="1">
            <a:off x="3170712" y="2429167"/>
            <a:ext cx="1594470" cy="290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모서리가 둥근 직사각형 47">
            <a:extLst>
              <a:ext uri="{FF2B5EF4-FFF2-40B4-BE49-F238E27FC236}">
                <a16:creationId xmlns:a16="http://schemas.microsoft.com/office/drawing/2014/main" id="{DF24409D-EA65-DEFD-CBE3-8AD4413248F5}"/>
              </a:ext>
            </a:extLst>
          </p:cNvPr>
          <p:cNvSpPr/>
          <p:nvPr/>
        </p:nvSpPr>
        <p:spPr>
          <a:xfrm>
            <a:off x="4788931" y="2262783"/>
            <a:ext cx="1041881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전원 단자</a:t>
            </a:r>
            <a:r>
              <a:rPr lang="ko-KR" altLang="en-US" sz="10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박스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2" name="모서리가 둥근 직사각형 49">
            <a:extLst>
              <a:ext uri="{FF2B5EF4-FFF2-40B4-BE49-F238E27FC236}">
                <a16:creationId xmlns:a16="http://schemas.microsoft.com/office/drawing/2014/main" id="{56351BA1-A1E0-1609-4A2A-645DF750CBB1}"/>
              </a:ext>
            </a:extLst>
          </p:cNvPr>
          <p:cNvSpPr/>
          <p:nvPr/>
        </p:nvSpPr>
        <p:spPr>
          <a:xfrm>
            <a:off x="4808325" y="3278444"/>
            <a:ext cx="1233657" cy="3332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필터박스 고정형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53BB0BB1-CDA9-72B7-E90E-6A5B80110FEF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237683" y="3953473"/>
            <a:ext cx="1551249" cy="21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모서리가 둥근 직사각형 51">
            <a:extLst>
              <a:ext uri="{FF2B5EF4-FFF2-40B4-BE49-F238E27FC236}">
                <a16:creationId xmlns:a16="http://schemas.microsoft.com/office/drawing/2014/main" id="{14E32485-3D87-C1D6-2411-5FD1331E0504}"/>
              </a:ext>
            </a:extLst>
          </p:cNvPr>
          <p:cNvSpPr/>
          <p:nvPr/>
        </p:nvSpPr>
        <p:spPr>
          <a:xfrm>
            <a:off x="4788932" y="3696433"/>
            <a:ext cx="895734" cy="5140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배수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연결관나사식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조임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E788501-6A17-79A5-9010-D51F7CEB48F3}"/>
              </a:ext>
            </a:extLst>
          </p:cNvPr>
          <p:cNvCxnSpPr>
            <a:cxnSpLocks/>
          </p:cNvCxnSpPr>
          <p:nvPr/>
        </p:nvCxnSpPr>
        <p:spPr>
          <a:xfrm flipH="1">
            <a:off x="3105541" y="4513189"/>
            <a:ext cx="1683390" cy="111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모서리가 둥근 직사각형 55">
            <a:extLst>
              <a:ext uri="{FF2B5EF4-FFF2-40B4-BE49-F238E27FC236}">
                <a16:creationId xmlns:a16="http://schemas.microsoft.com/office/drawing/2014/main" id="{2F10F4C1-81F5-E718-743C-A3F743C860E8}"/>
              </a:ext>
            </a:extLst>
          </p:cNvPr>
          <p:cNvSpPr/>
          <p:nvPr/>
        </p:nvSpPr>
        <p:spPr>
          <a:xfrm>
            <a:off x="4788932" y="4304980"/>
            <a:ext cx="900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하수관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30A</a:t>
            </a:r>
          </a:p>
        </p:txBody>
      </p:sp>
      <p:sp>
        <p:nvSpPr>
          <p:cNvPr id="27" name="모서리가 둥근 직사각형 58">
            <a:extLst>
              <a:ext uri="{FF2B5EF4-FFF2-40B4-BE49-F238E27FC236}">
                <a16:creationId xmlns:a16="http://schemas.microsoft.com/office/drawing/2014/main" id="{B389E1A6-2E93-5AE6-A58D-204C4CE8E479}"/>
              </a:ext>
            </a:extLst>
          </p:cNvPr>
          <p:cNvSpPr/>
          <p:nvPr/>
        </p:nvSpPr>
        <p:spPr>
          <a:xfrm>
            <a:off x="459000" y="4975910"/>
            <a:ext cx="5940000" cy="412998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1) 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누전차단기에서 제품 설치장소까지 전선을 준비해 주십시오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제품마다 접지선을 별도로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빼주십시오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.(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필수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</a:t>
            </a: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SY-4100 :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단상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220V 4kw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로 </a:t>
            </a:r>
            <a:r>
              <a:rPr lang="en-US" altLang="ko-KR" sz="1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0A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누전차단기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(ELCB), 2.5SQ x 2p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전선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접지선필수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SY-6100 :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단상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220V 6kw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로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30A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누전차단기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(ELCB), 6SQ x 2p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전선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접지선 필수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SY-9100 :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단상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240V 9kw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로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50A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누전차단기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(ELCB), 10SQ x 2P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전선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, 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접지선 필수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              (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삼상옵션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380v  9kw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는 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30A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누전차단기에서  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4SQX 4P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전선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접지선필수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)  </a:t>
            </a:r>
            <a:r>
              <a:rPr lang="en-US" altLang="ko-KR" sz="1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2) 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급수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연결관을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제품 설치장소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1m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이내에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15A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볼 밸브로 준비해 주십시오</a:t>
            </a:r>
            <a:endParaRPr lang="en-US" altLang="ko-KR" sz="10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3) 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하수관을 제품 설치장소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1m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이내에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50A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이상으로 준비해 주십시오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</a:p>
          <a:p>
            <a:pPr marL="18000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하수관에 물이 잘 빠지는지 꼭 확인 하십시오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</a:p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   4) 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배수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연결관은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싱크호스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38ø x 1m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로 제공 됩니다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</a:p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   5)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제품의 뒷면이 벽면과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50~100mm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이상이 되도록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이격거리를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확보하십시오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    6)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제품 주변으로 다른 열기구를 설치하실 때는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100mm 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이상으로 </a:t>
            </a:r>
            <a:r>
              <a:rPr kumimoji="0" lang="ko-KR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이격거리를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확보하십시오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1A69310-925E-6A64-8DF5-CD9172125C62}"/>
              </a:ext>
            </a:extLst>
          </p:cNvPr>
          <p:cNvSpPr/>
          <p:nvPr/>
        </p:nvSpPr>
        <p:spPr>
          <a:xfrm>
            <a:off x="3703191" y="983299"/>
            <a:ext cx="2940675" cy="61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단위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: mm</a:t>
            </a:r>
          </a:p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설치시</a:t>
            </a:r>
            <a:r>
              <a:rPr lang="en-US" altLang="ko-KR" sz="12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200" b="1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조절자를 이용 수평을 잡아주세요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29" name="모서리가 둥근 직사각형 36">
            <a:extLst>
              <a:ext uri="{FF2B5EF4-FFF2-40B4-BE49-F238E27FC236}">
                <a16:creationId xmlns:a16="http://schemas.microsoft.com/office/drawing/2014/main" id="{8F89EBC8-2F35-0666-1F08-86EF2000BF6B}"/>
              </a:ext>
            </a:extLst>
          </p:cNvPr>
          <p:cNvSpPr/>
          <p:nvPr/>
        </p:nvSpPr>
        <p:spPr>
          <a:xfrm>
            <a:off x="4843462" y="2826048"/>
            <a:ext cx="1198521" cy="3332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급수 연결관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15A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357E3C6-6505-55AB-CDE6-BC9C2C34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4" y="924139"/>
            <a:ext cx="2174384" cy="3275489"/>
          </a:xfrm>
          <a:prstGeom prst="rect">
            <a:avLst/>
          </a:prstGeom>
        </p:spPr>
      </p:pic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34A8F176-DE62-4082-2BD0-C7E0152FFECF}"/>
              </a:ext>
            </a:extLst>
          </p:cNvPr>
          <p:cNvCxnSpPr>
            <a:cxnSpLocks/>
            <a:stCxn id="22" idx="1"/>
            <a:endCxn id="22" idx="1"/>
          </p:cNvCxnSpPr>
          <p:nvPr/>
        </p:nvCxnSpPr>
        <p:spPr>
          <a:xfrm>
            <a:off x="4808325" y="344505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A2B9D406-6C52-2991-6B0D-146595D6EB0E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2531830" y="3445054"/>
            <a:ext cx="2276495" cy="123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EEC7AD70-85D7-8203-A006-6C21AF9E1E38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019306" y="2992658"/>
            <a:ext cx="1824156" cy="166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모서리가 둥근 직사각형 44">
            <a:extLst>
              <a:ext uri="{FF2B5EF4-FFF2-40B4-BE49-F238E27FC236}">
                <a16:creationId xmlns:a16="http://schemas.microsoft.com/office/drawing/2014/main" id="{00A3CA6B-3632-FE9B-009F-3E48C4F61EF5}"/>
              </a:ext>
            </a:extLst>
          </p:cNvPr>
          <p:cNvSpPr/>
          <p:nvPr/>
        </p:nvSpPr>
        <p:spPr>
          <a:xfrm>
            <a:off x="4941332" y="1826723"/>
            <a:ext cx="900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벽면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35" name="모서리가 둥근 직사각형 44">
            <a:extLst>
              <a:ext uri="{FF2B5EF4-FFF2-40B4-BE49-F238E27FC236}">
                <a16:creationId xmlns:a16="http://schemas.microsoft.com/office/drawing/2014/main" id="{BC4FB1CB-6768-F871-2117-9AC5039471AD}"/>
              </a:ext>
            </a:extLst>
          </p:cNvPr>
          <p:cNvSpPr/>
          <p:nvPr/>
        </p:nvSpPr>
        <p:spPr>
          <a:xfrm>
            <a:off x="719068" y="4016169"/>
            <a:ext cx="2174384" cy="7942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C9535A-3902-79DC-6A2E-14086445E068}"/>
              </a:ext>
            </a:extLst>
          </p:cNvPr>
          <p:cNvSpPr txBox="1"/>
          <p:nvPr/>
        </p:nvSpPr>
        <p:spPr>
          <a:xfrm>
            <a:off x="637506" y="4101857"/>
            <a:ext cx="2391623" cy="614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높이조절후 나사부분 반드시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  <a:p>
            <a:pPr marL="0" marR="0" lvl="0" indent="0" algn="ctr" defTabSz="58442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헤리컬밴드를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rPr>
              <a:t> 감아주세요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31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08144"/>
              </p:ext>
            </p:extLst>
          </p:nvPr>
        </p:nvGraphicFramePr>
        <p:xfrm>
          <a:off x="369000" y="890905"/>
          <a:ext cx="5940000" cy="827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3000">
                  <a:extLst>
                    <a:ext uri="{9D8B030D-6E8A-4147-A177-3AD203B41FA5}">
                      <a16:colId xmlns:a16="http://schemas.microsoft.com/office/drawing/2014/main" val="1804214287"/>
                    </a:ext>
                  </a:extLst>
                </a:gridCol>
                <a:gridCol w="1435500">
                  <a:extLst>
                    <a:ext uri="{9D8B030D-6E8A-4147-A177-3AD203B41FA5}">
                      <a16:colId xmlns:a16="http://schemas.microsoft.com/office/drawing/2014/main" val="426627059"/>
                    </a:ext>
                  </a:extLst>
                </a:gridCol>
                <a:gridCol w="1501500">
                  <a:extLst>
                    <a:ext uri="{9D8B030D-6E8A-4147-A177-3AD203B41FA5}">
                      <a16:colId xmlns:a16="http://schemas.microsoft.com/office/drawing/2014/main" val="57911280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보증기간</a:t>
                      </a:r>
                      <a:r>
                        <a:rPr lang="ko-KR" altLang="en-US" sz="1000" baseline="0" dirty="0"/>
                        <a:t> </a:t>
                      </a:r>
                      <a:r>
                        <a:rPr lang="ko-KR" altLang="en-US" sz="1000" dirty="0"/>
                        <a:t>이내</a:t>
                      </a:r>
                      <a:endParaRPr lang="ko-KR" altLang="en-US" sz="10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보증기간 이후</a:t>
                      </a:r>
                      <a:endParaRPr lang="ko-KR" altLang="en-US" sz="10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122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제품사용설명서의 내용에 따라 정상적인 사용중 발생한 고장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무상수리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/>
                        <a:t>유상수리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05314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소비자의 부주의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ko-KR" altLang="en-US" sz="1000" baseline="0" dirty="0"/>
                        <a:t>또는</a:t>
                      </a:r>
                      <a:r>
                        <a:rPr lang="ko-KR" altLang="en-US" sz="1000" dirty="0"/>
                        <a:t> 과실로 인한 고장</a:t>
                      </a:r>
                      <a:endParaRPr lang="en-US" altLang="ko-KR" sz="100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aseline="0" dirty="0"/>
                        <a:t>제품사용설명서 내용 미숙지로 인한 고장</a:t>
                      </a:r>
                      <a:endParaRPr lang="en-US" altLang="ko-KR" sz="1000" baseline="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aseline="0" dirty="0"/>
                        <a:t>외부 물리적 충격으로 인한 고장</a:t>
                      </a:r>
                      <a:endParaRPr lang="en-US" altLang="ko-KR" sz="1000" baseline="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dirty="0"/>
                        <a:t>건물의 과전류로 인한 고장</a:t>
                      </a:r>
                      <a:endParaRPr lang="en-US" altLang="ko-KR" sz="100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dirty="0"/>
                        <a:t>제품 이전 설치시 설치기준</a:t>
                      </a:r>
                      <a:r>
                        <a:rPr lang="ko-KR" altLang="en-US" sz="1000" baseline="0" dirty="0"/>
                        <a:t>을 따르지 않아 발생한 </a:t>
                      </a:r>
                      <a:r>
                        <a:rPr lang="ko-KR" altLang="en-US" sz="1000" dirty="0"/>
                        <a:t>고장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유상수리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/>
                        <a:t>유상수리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1078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제품고장이 아닌 경우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출장비 청구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/>
                        <a:t>출장비 청구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699101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그 밖의 경우</a:t>
                      </a: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dirty="0"/>
                        <a:t>천재지변</a:t>
                      </a: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수해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낙뢰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화재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지진 </a:t>
                      </a:r>
                      <a:r>
                        <a:rPr lang="ko-KR" altLang="en-US" sz="1000" baseline="0" dirty="0"/>
                        <a:t>등</a:t>
                      </a:r>
                      <a:r>
                        <a:rPr lang="en-US" altLang="ko-KR" sz="1000" baseline="0" dirty="0"/>
                        <a:t>)</a:t>
                      </a:r>
                      <a:r>
                        <a:rPr lang="ko-KR" altLang="en-US" sz="1000" baseline="0" dirty="0"/>
                        <a:t>으로 발생한 고장</a:t>
                      </a:r>
                      <a:endParaRPr lang="en-US" altLang="ko-KR" sz="1000" baseline="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aseline="0" dirty="0"/>
                        <a:t>소모성 부품의 수명이 다한 경우</a:t>
                      </a:r>
                      <a:endParaRPr lang="en-US" altLang="ko-KR" sz="1000" baseline="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aseline="0" dirty="0"/>
                        <a:t>본사 </a:t>
                      </a:r>
                      <a:r>
                        <a:rPr lang="en-US" altLang="ko-KR" sz="1000" baseline="0" dirty="0"/>
                        <a:t>A/S</a:t>
                      </a:r>
                      <a:r>
                        <a:rPr lang="ko-KR" altLang="en-US" sz="1000" baseline="0" dirty="0"/>
                        <a:t>기사 외에 제품을 분해</a:t>
                      </a:r>
                      <a:r>
                        <a:rPr lang="en-US" altLang="ko-KR" sz="1000" baseline="0" dirty="0"/>
                        <a:t>, </a:t>
                      </a:r>
                      <a:r>
                        <a:rPr lang="ko-KR" altLang="en-US" sz="1000" baseline="0" dirty="0"/>
                        <a:t>변경</a:t>
                      </a:r>
                      <a:r>
                        <a:rPr lang="en-US" altLang="ko-KR" sz="1000" baseline="0" dirty="0"/>
                        <a:t>, </a:t>
                      </a:r>
                      <a:r>
                        <a:rPr lang="ko-KR" altLang="en-US" sz="1000" baseline="0" dirty="0"/>
                        <a:t>수리하여 발생한 고장</a:t>
                      </a:r>
                      <a:endParaRPr lang="en-US" altLang="ko-KR" sz="1000" baseline="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aseline="0" dirty="0"/>
                        <a:t>본사에서 제공하는 구성품</a:t>
                      </a:r>
                      <a:r>
                        <a:rPr lang="en-US" altLang="ko-KR" sz="1000" baseline="0" dirty="0"/>
                        <a:t>, </a:t>
                      </a:r>
                      <a:r>
                        <a:rPr lang="ko-KR" altLang="en-US" sz="1000" baseline="0" dirty="0" err="1"/>
                        <a:t>별매품</a:t>
                      </a:r>
                      <a:r>
                        <a:rPr lang="ko-KR" altLang="en-US" sz="1000" baseline="0" dirty="0"/>
                        <a:t> 외에 다른 제품을 사용하다 발생한 고장</a:t>
                      </a:r>
                      <a:endParaRPr lang="en-US" altLang="ko-KR" sz="1000" baseline="0" dirty="0"/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중고제품</a:t>
                      </a:r>
                      <a:endParaRPr lang="en-US" altLang="ko-KR" sz="1000" baseline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228600" indent="-228600" algn="l" latinLnBrk="1">
                        <a:lnSpc>
                          <a:spcPct val="150000"/>
                        </a:lnSpc>
                        <a:buAutoNum type="arabicParenR"/>
                      </a:pP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영업일</a:t>
                      </a:r>
                      <a:r>
                        <a:rPr lang="en-US" altLang="ko-KR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영업시간 외에 </a:t>
                      </a:r>
                      <a:r>
                        <a:rPr lang="en-US" altLang="ko-KR" sz="1000" baseline="0" dirty="0"/>
                        <a:t>A/S</a:t>
                      </a:r>
                      <a:r>
                        <a:rPr lang="ko-KR" altLang="en-US" sz="1000" baseline="0" dirty="0"/>
                        <a:t>의 경우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/>
                        <a:t>유상수리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/>
                        <a:t>유상수리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038903"/>
                  </a:ext>
                </a:extLst>
              </a:tr>
              <a:tr h="2332722">
                <a:tc gridSpan="3"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dirty="0"/>
                        <a:t>제품 보증기간은 제품 설치일로부터 </a:t>
                      </a:r>
                      <a:r>
                        <a:rPr lang="en-US" altLang="ko-KR" sz="1000" dirty="0"/>
                        <a:t>1</a:t>
                      </a:r>
                      <a:r>
                        <a:rPr lang="ko-KR" altLang="en-US" sz="1000" dirty="0"/>
                        <a:t>년입니다</a:t>
                      </a:r>
                      <a:r>
                        <a:rPr lang="en-US" altLang="ko-KR" sz="1000" dirty="0"/>
                        <a:t>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dirty="0"/>
                        <a:t>제품 </a:t>
                      </a:r>
                      <a:r>
                        <a:rPr lang="ko-KR" altLang="en-US" sz="1000" dirty="0" err="1"/>
                        <a:t>사용전</a:t>
                      </a:r>
                      <a:r>
                        <a:rPr lang="ko-KR" altLang="en-US" sz="1000" dirty="0"/>
                        <a:t> 제품사용설명서를 모두 숙지하시고 사용하시기 바랍니다</a:t>
                      </a:r>
                      <a:r>
                        <a:rPr lang="en-US" altLang="ko-KR" sz="1000" dirty="0"/>
                        <a:t>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dirty="0"/>
                        <a:t>본사 제품은 국내 전용 제품으로 대한민국에서 사용한 경우만 제품품질을 보장받으실 수 있습니다</a:t>
                      </a:r>
                      <a:r>
                        <a:rPr lang="en-US" altLang="ko-KR" sz="1000" dirty="0"/>
                        <a:t>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dirty="0"/>
                        <a:t>해외지역에서 사용하다 발생하는 사고 및 제품수리는 본사에서 책임지지 않습니다</a:t>
                      </a:r>
                      <a:r>
                        <a:rPr lang="en-US" altLang="ko-KR" sz="1000" dirty="0"/>
                        <a:t>.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000" dirty="0"/>
                        <a:t>A/S</a:t>
                      </a:r>
                      <a:r>
                        <a:rPr lang="ko-KR" altLang="en-US" sz="1000" dirty="0"/>
                        <a:t>는 회사 대표번호로 접수하시기 바랍니다</a:t>
                      </a:r>
                      <a:r>
                        <a:rPr lang="en-US" altLang="ko-KR" sz="1000" dirty="0"/>
                        <a:t>.</a:t>
                      </a:r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/>
                        <a:t>          1577-7862</a:t>
                      </a:r>
                    </a:p>
                    <a:p>
                      <a:pPr marL="285750" indent="-28575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000" dirty="0"/>
                        <a:t>제품사용설명서는 본사 홈페이지에서 확인 가능합니다</a:t>
                      </a:r>
                      <a:endParaRPr lang="en-US" altLang="ko-KR" sz="1000" dirty="0"/>
                    </a:p>
                    <a:p>
                      <a:pPr marL="0" indent="0" algn="l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000" dirty="0"/>
                        <a:t>          www.samyangemc.com</a:t>
                      </a:r>
                      <a:endParaRPr lang="en-US" altLang="ko-KR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72929"/>
                  </a:ext>
                </a:extLst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9000" y="360000"/>
            <a:ext cx="33902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6. A/S </a:t>
            </a:r>
            <a:r>
              <a:rPr lang="ko-KR" altLang="en-US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약관</a:t>
            </a: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국내 판매자 항목</a:t>
            </a: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500" b="1" dirty="0">
              <a:ln w="0"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06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649928" y="6954886"/>
            <a:ext cx="306000" cy="30450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239935" y="6957289"/>
            <a:ext cx="306000" cy="29970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20" y="6955822"/>
            <a:ext cx="306000" cy="30263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942" y="6972305"/>
            <a:ext cx="306000" cy="26967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4"/>
          <a:stretch/>
        </p:blipFill>
        <p:spPr>
          <a:xfrm>
            <a:off x="2115929" y="3812465"/>
            <a:ext cx="306000" cy="30528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687067" y="3812852"/>
            <a:ext cx="306000" cy="30450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258205" y="3815255"/>
            <a:ext cx="306000" cy="29970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90" y="3813788"/>
            <a:ext cx="306000" cy="302637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5984" y="3830271"/>
            <a:ext cx="306000" cy="26967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51919"/>
              </p:ext>
            </p:extLst>
          </p:nvPr>
        </p:nvGraphicFramePr>
        <p:xfrm>
          <a:off x="459000" y="890218"/>
          <a:ext cx="5940000" cy="201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550">
                  <a:extLst>
                    <a:ext uri="{9D8B030D-6E8A-4147-A177-3AD203B41FA5}">
                      <a16:colId xmlns:a16="http://schemas.microsoft.com/office/drawing/2014/main" val="779164226"/>
                    </a:ext>
                  </a:extLst>
                </a:gridCol>
                <a:gridCol w="5046450">
                  <a:extLst>
                    <a:ext uri="{9D8B030D-6E8A-4147-A177-3AD203B41FA5}">
                      <a16:colId xmlns:a16="http://schemas.microsoft.com/office/drawing/2014/main" val="28982522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432000" algn="l" latinLnBrk="1"/>
                      <a:r>
                        <a:rPr lang="ko-KR" altLang="en-US" sz="800" b="0" baseline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 험</a:t>
                      </a:r>
                      <a:endParaRPr lang="ko-KR" altLang="en-US" sz="8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지시사항을 지키지 않았을 경우 사용자가 사망하거나 중상을 입을 위험이 있습니다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8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457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32000" algn="l" defTabSz="685800" rtl="0" eaLnBrk="1" latinLnBrk="1" hangingPunct="1"/>
                      <a:r>
                        <a:rPr lang="ko-KR" altLang="en-US" sz="800" b="0" kern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 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지시사항을 지키지 않았을 경우 사용자가 사망하거나 중상을 입을 가능성이 있습니다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3937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32000" algn="l" defTabSz="685800" rtl="0" eaLnBrk="1" latinLnBrk="1" hangingPunct="1"/>
                      <a:r>
                        <a:rPr lang="ko-KR" altLang="en-US" sz="800" b="0" kern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경 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지시사항을 지키지 않았을 경우 사용자가 상해를 입거나 재산상 손해가 발생할 수 있습니다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25597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32000" algn="l" defTabSz="685800" rtl="0" eaLnBrk="1" latinLnBrk="1" hangingPunct="1"/>
                      <a:r>
                        <a:rPr lang="ko-KR" altLang="en-US" sz="800" b="0" kern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필 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강제지시 표시로 반드시 행하여야 할 항목을 강조하여 나타냅니다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8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8073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32000" algn="l" defTabSz="685800" rtl="0" eaLnBrk="1" latinLnBrk="1" hangingPunct="1"/>
                      <a:r>
                        <a:rPr lang="ko-KR" altLang="en-US" sz="800" b="0" kern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감 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감전예방을 위한 감전주의 표시를 나타냅니다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5530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32000" algn="l" defTabSz="685800" rtl="0" eaLnBrk="1" latinLnBrk="1" hangingPunct="1"/>
                      <a:r>
                        <a:rPr lang="ko-KR" altLang="en-US" sz="800" b="0" kern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접 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감전예방을 위한 접지표시를 나타냅니다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8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8862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432000" algn="l" defTabSz="685800" rtl="0" eaLnBrk="1" latinLnBrk="1" hangingPunct="1"/>
                      <a:r>
                        <a:rPr lang="ko-KR" altLang="en-US" sz="800" b="0" kern="1200" baseline="0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금 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일반적인 금지 표시로 하지 말아야 할 항목을 강조하여 나타냅니다</a:t>
                      </a:r>
                      <a:r>
                        <a:rPr lang="en-US" altLang="ko-KR" sz="800" b="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800" b="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002546"/>
                  </a:ext>
                </a:extLst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>
          <a:xfrm>
            <a:off x="459000" y="3690291"/>
            <a:ext cx="5940000" cy="289465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지정된 전원을 사용하십시오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사용전원의 전압이 제품 품질표시 스티커에 표시된 전압과 일치하는지 확인하십시오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사용전원은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SY-6000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㎾ 이며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SY-9000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㎾ 입니다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사용전원이 제품과 다를 경우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고장은 물론 화재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감전사고의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이전 설치시 본사에서 제공하는 제품설치기준 대로 설치하십시오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설치에 필요한 전기배선은 전문 전기설비기사에 문의하십시오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단상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AC 220V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전원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케이블공사에 대하여 관련법규를 준수하여 시공하시기 바랍니다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관련법규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 설비기준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전기용품 사용법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전기공사법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내선규정 등</a:t>
            </a:r>
            <a:endParaRPr lang="en-US" altLang="ko-KR" sz="90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승압트랜스를 사용하는 경우 반드시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SY-6000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15KVA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이상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SY-9000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18KVA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이상의 제품을 사용하십시오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59000" y="6824175"/>
            <a:ext cx="5940000" cy="2258942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지진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화재시 또는 사용 중 이상음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이상한 냄새 등을 감지했을 때에는 곧바로 사용을 멈추고 누전차단기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스위치를 꺼주십시오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내솥을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제외한 제품 외부에 물을 뿌리지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청소시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주요 전자부품에 물이 침투할 경우 제품고장은 물론 화재 및 상해의 직접적인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절대로 물을 뿌리지 마십시오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작동 중 수동급수 버튼 외에 임의로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내솥에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물을 넣지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8940" y="425536"/>
            <a:ext cx="327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안전을 위한 주의 사항</a:t>
            </a:r>
            <a:r>
              <a:rPr lang="en-US" altLang="ko-KR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사용자의 안전과 재산상의 손해 등을 막기 위한 내용입니다</a:t>
            </a:r>
            <a:r>
              <a:rPr lang="en-US" altLang="ko-KR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모두 읽고 올바르게 사용하십시오</a:t>
            </a:r>
            <a:r>
              <a:rPr lang="en-US" altLang="ko-KR" sz="8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800" u="sng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123" y="919299"/>
            <a:ext cx="245100" cy="21600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123" y="1211617"/>
            <a:ext cx="245100" cy="216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123" y="1503936"/>
            <a:ext cx="245100" cy="2160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627404" y="1791888"/>
            <a:ext cx="220539" cy="216000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629144" y="2081318"/>
            <a:ext cx="217058" cy="2160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4"/>
          <a:stretch/>
        </p:blipFill>
        <p:spPr>
          <a:xfrm>
            <a:off x="629420" y="2370748"/>
            <a:ext cx="216507" cy="2160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3" y="2660177"/>
            <a:ext cx="218400" cy="216000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69000" y="3049809"/>
            <a:ext cx="100219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1.1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 험</a:t>
            </a:r>
          </a:p>
        </p:txBody>
      </p:sp>
      <p:cxnSp>
        <p:nvCxnSpPr>
          <p:cNvPr id="34" name="직선 연결선 33"/>
          <p:cNvCxnSpPr/>
          <p:nvPr/>
        </p:nvCxnSpPr>
        <p:spPr>
          <a:xfrm>
            <a:off x="459000" y="3485232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9000" y="360000"/>
            <a:ext cx="2153154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500" b="1" dirty="0">
                <a:ln w="0"/>
                <a:latin typeface="나눔고딕" panose="020D0604000000000000" pitchFamily="50" charset="-127"/>
                <a:ea typeface="나눔고딕" panose="020D0604000000000000" pitchFamily="50" charset="-127"/>
              </a:rPr>
              <a:t>안전을 위한 주의사항</a:t>
            </a:r>
          </a:p>
        </p:txBody>
      </p:sp>
    </p:spTree>
    <p:extLst>
      <p:ext uri="{BB962C8B-B14F-4D97-AF65-F5344CB8AC3E}">
        <p14:creationId xmlns:p14="http://schemas.microsoft.com/office/powerpoint/2010/main" val="162699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451041" y="1585128"/>
            <a:ext cx="5940000" cy="2632801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오래된 기름을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기름이 산성을 띠어 음식의 질이 나빠집니다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또한 인화점이 낮아지거나 갑자기 끓어 올라 화재 및 화상의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제품이 고정되지 않는 불안정한 지대에서 제품을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제품내부 손상 및 안전장치 오작동의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배수밸브를 조작할 경우 절대로 손을 제외한 발이나 다른 도구를 이용하지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배수 밸브는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내솥과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연결되어 있는 중요한 부품입니다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청소를  자주 해주십시오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 및 센서에 찌꺼기가 끼어 오작동이 발생해 화제 및 고장이 발생할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51041" y="4457840"/>
            <a:ext cx="5940000" cy="4203229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설치장소는 꼭 바닥이 단단하고 항상 수평인 곳에 설치하십시오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환기가 잘 되는 곳에 설치하십시오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불안정한 차량 및 선박 등에서 사용하는 경우 화재나 화상의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누전차단기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이상유무를 반드시 확인하십시오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누전차단기의 정격전류가 낮을 경우 전원차단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감전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화재의원인이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기름을 가열할 때에는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내솥에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기름이 충분히 채워져 있는지 꼭 확인을 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기름이 충분하지 못한 경우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기름이 없는 경우는 화재 및 화상의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히터를 청소하지 않으면 히터 표면이 변색될 수 있습니다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 후에는 반드시 정지버튼을 눌러 제품의 작동을 중지하십시오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정지버튼을 눌러 주어야 작동이 중지됩니다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제품을 사용하지 않으실 때는 정지버튼을 눌러 제품의 작동을 멈춰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장기간 제품을 사용하지 않을 시에는 기름을 빼고 누전차단기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스위치를 꺼주십시오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히터를 들어올려 고정시킬 때에는 히터가 충분히 식은 후 히터를 올리고 히터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고정바로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고정해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뜨거운 히터를 들어올리면 화재 및 화상을 입을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225137" y="1705735"/>
            <a:ext cx="306000" cy="29970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48" y="1704268"/>
            <a:ext cx="306000" cy="30263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225" y="1720751"/>
            <a:ext cx="306000" cy="269670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338868" y="4590406"/>
            <a:ext cx="306000" cy="29970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6" y="4588939"/>
            <a:ext cx="306000" cy="30263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034" y="4605422"/>
            <a:ext cx="306000" cy="26967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738702" y="4588003"/>
            <a:ext cx="306000" cy="304509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000" y="914121"/>
            <a:ext cx="1002197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1.2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 의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3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459000" y="1576930"/>
            <a:ext cx="5940000" cy="1073732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점검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손질 시에는 반드시 누전차단기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스위치를 꺼주십시오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점검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손질 후에는 사용했던 공구나 청소도구가 내부에 들어있지 않은지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그리고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가연성 물건이 주변에 없는지 반드시 확인하십시오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59000" y="2858190"/>
            <a:ext cx="5940000" cy="2331650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청소시에는 반드시 면장갑을 손에 끼고 청소해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전면 조작부 및 제품 후면으로 물이 튀지 않도록 주의하십시오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청소는 면장갑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또는 부드러운 헝겊 등으로 닦아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금속 수세미로 닦을 경우 제품 표면이 손상될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내솥에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있는 온도센서에 이물질이 묻어 있는지 매일 점검하시고 이물질이 묻어있으면 부드러운 헝겊으로 닦아주십시오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이물질이 묻어 있는 경우 온도를 측정하지 못해 제품과열로 화제의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청소시 금속 수세미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산성세제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알칼리성세제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인화성 물질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연마제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락스 등을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459000" y="5390327"/>
            <a:ext cx="5940000" cy="794026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겨울철 동파가 되지 않도록 급수관과 배수관에 보온제 및 열선을 감싸주십시오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동파방지가 염려될시에는 배관기사를 불러 보온을 해주십시오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9000" y="914121"/>
            <a:ext cx="1002197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1.2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 의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5694047" y="996402"/>
            <a:ext cx="306000" cy="30450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5269480" y="998805"/>
            <a:ext cx="306000" cy="29970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13" y="997338"/>
            <a:ext cx="306000" cy="30263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4913" y="1013821"/>
            <a:ext cx="306000" cy="2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7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459000" y="1581399"/>
            <a:ext cx="5940000" cy="7710886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전원연결은 반드시 제품마다 단독 누전차단기를 사용하여 연결하십시오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대전류에 의한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누전차단기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용량이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SY-6000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30A,  SY-9000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50A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 확인하십시오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작동 중에는 제품에서 떠나지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고열량의 히터로 가열하고 있으므로 제품 사용 중에는 항상 사용자의 주의가 필요합니다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불 붙기 쉬운 물건은 가까이 놓지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제품과열로 제품고장 및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 중과 사용 후 제품이 뜨거울 수 있으니 주의하십시오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어린아이의 접근을 절대 막아주십시오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제품이 매우 고열이기 때문에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화상을 입게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가까이에 손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얼굴 등 신체의 접근을 피해주십시오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고온의 열기와 기름이 튀어 화상을 입을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본사 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A/S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기사 이외에는 절대로 분해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수리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개조를 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임의의 분해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수리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개조는 제품안전에 큰 영향을 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고장이라 생각될 때에는 제품사용설명서를 참조하거나 당사 서비스센터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1577-7862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연락하시기 바랍니다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조리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다른 용도로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화재 및 제품파손의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제품에 식용유와 물 이외의 다른 유체를 넣거나 비어 있는 상태 또는 기름이 부족한 상태로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과열에 의한 고장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누유에 의한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 중 </a:t>
            </a:r>
            <a:r>
              <a:rPr lang="ko-KR" altLang="en-US" sz="900" u="sng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기름이 온도 센서에 닿지 않거나 </a:t>
            </a:r>
            <a:r>
              <a:rPr lang="ko-KR" altLang="en-US" sz="900" u="sng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상태창에서</a:t>
            </a:r>
            <a:r>
              <a:rPr lang="ko-KR" altLang="en-US" sz="900" u="sng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기름이 상한 물 경계선 보다 위로 올라갈 경우에 반드시 기름을 보충하여 기름 정량선을 유지하여 주시기 바랍니다</a:t>
            </a:r>
            <a:r>
              <a:rPr lang="en-US" altLang="ko-KR" sz="900" u="sng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물이 튈 수 있는 장소에서는 절대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전원부에 물이 들어가면 오작동 및 감전 등으로 제품 손상의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가열된 기름에 물이 들어갈 경우 기름이 튀어 화상의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수분이 과다한 식품 및 너무 많은 조리물을 한꺼번에 투입하지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갑자기 끓어 넘쳐 화상을 입을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사용중 또는 청소시 히터 및 온도센서에 충격을 주지 않도록 주의하십시오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배유와 청소는 기름이 모두 식은 후 제품이 뜨겁지 않을 때 실시하십시오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 및 상해를 입을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고온의 튀김가루와 함께 이물질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키친타올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휴지 등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방치하지 마시고 반드시 튀김가루는 충분히 식혀서 폐기해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9000" y="914121"/>
            <a:ext cx="1002197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1.3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  고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5694047" y="996402"/>
            <a:ext cx="306000" cy="30450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5269480" y="998805"/>
            <a:ext cx="306000" cy="29970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13" y="997338"/>
            <a:ext cx="306000" cy="30263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4913" y="1013821"/>
            <a:ext cx="306000" cy="2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459000" y="1587148"/>
            <a:ext cx="5940000" cy="1069818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절대로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사용 중에 배수밸브를 열어 물을 빼지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배수밸브는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청소시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내솥에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물을 빼는 용도입니다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절대로 작업 중 배수밸브를 여시면 안됩니다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제품사용 중 수동으로 물을 빼내어 튀김 찌꺼기를 청소하려면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필히 사용방법을 따르십시오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59000" y="2883745"/>
            <a:ext cx="5940000" cy="2450516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조작시 손을 제외한 어떠한 도구나 신체부위를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조작부의 경우 오작동이 발생하거나 조작부 파손이 발생할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내솥을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제외한 다른곳에 물을 뿌리지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조작부 등에 물이 들어갈 경우 누전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합선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오작동으로 제품고장 및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청소를 위해 절대로 신나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벤젠 등 인화성 물질을 사용하지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가열시 가연성 물질이 발화되어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9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내부를 청소할 때는 반드시 면장갑을 사용하십시오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고온에 의한 화상과 날카로운 부분에 찰과상을 입을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청소시 히터와 온도센서에 힘을 가하지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온도센서와 히터가 변형되면 제품이 고장날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9000" y="5561039"/>
            <a:ext cx="5940000" cy="1382686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올바른 위치에 정확히 설치하십시오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5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아래로 음식물이 절대로 내려가면 안됩니다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내솥망을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설치한 후 제품을 사용하십시오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사용중에 히터와 온도센서에 힘을 가하지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온도센서와 히터가 변형되면 제품이 고장날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59000" y="7168196"/>
            <a:ext cx="5940000" cy="1213804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히터를 들어올려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고정시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히터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고정바로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고정하여 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히터가 뜨거울 때 히터를 만지지 마십시오</a:t>
            </a: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히터를 만질 때는 반드시 장갑을 착용하십시오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청소를 하기 전에 반드시 누전차단기의 스위치를 꺼주시고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히터가 식은 것을 확인 후 청소를 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5694047" y="996402"/>
            <a:ext cx="306000" cy="30450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5269480" y="998805"/>
            <a:ext cx="306000" cy="29970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13" y="997338"/>
            <a:ext cx="306000" cy="30263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4913" y="1013821"/>
            <a:ext cx="306000" cy="26967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4085A-0B80-416D-A482-7620045559A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9000" y="914121"/>
            <a:ext cx="1002197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1.3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  고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8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459000" y="1582946"/>
            <a:ext cx="5940000" cy="2444257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전기배선 공사 상태를 반드시 확인하십시오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제품은 단상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AC 220V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전원이 필요합니다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전기배선에 대해서는 전문 전기설비기사에게 의뢰 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접지공사는 되어 있는지 확인하시기 바랍니다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110V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지역이라면 정격용량의 승압트랜스를 사용하고 있는지 확인하시기 바랍니다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(SY-6000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15kVA / SY-9000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:18kVA)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제품마다 단독으로 누전차단기를 설치하십시오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누전차단기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(ELCB)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용량이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SY-6000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시리즈는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30A,  SY-9000 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시리즈 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50A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인지 확인하십시오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59000" y="4227501"/>
            <a:ext cx="5940000" cy="2022971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기름을 빼기 전에 정지버튼을 눌러 히터의 작동을 멈추십시오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히터를 정지하지 않을 시 히터 과열로 인해 기기 고장 및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기름은 충분히 식히고 빼시기 바랍니다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기름을 식히지 않을 시 화상을 입을 수 있습니다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59000" y="6450770"/>
            <a:ext cx="5940000" cy="1193148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전원 케이블에 흠집을 내거나 가공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연장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꺾기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묶기 등을 행동을 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전원 케이블이 파손되면 화재 및 감전의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59000" y="7844217"/>
            <a:ext cx="5940000" cy="1344266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제품의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내솥을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제외한 다른 부분에 물을 뿌리지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내부로 물이 침투하면 전자기판 등 주요 부품이 파손되고 쇼트 등이 일어나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제품 외부 청소는 부드러운 헝겊으로 닦아만 주십시오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4"/>
          <a:stretch/>
        </p:blipFill>
        <p:spPr>
          <a:xfrm>
            <a:off x="2076133" y="1719174"/>
            <a:ext cx="306000" cy="30528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669425" y="1719561"/>
            <a:ext cx="306000" cy="304509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262717" y="1721964"/>
            <a:ext cx="306000" cy="299703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39" y="1720497"/>
            <a:ext cx="306000" cy="302637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009" y="1736980"/>
            <a:ext cx="306000" cy="26967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209916" y="7965469"/>
            <a:ext cx="306000" cy="304509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796894" y="7967872"/>
            <a:ext cx="306000" cy="299703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37" y="7966405"/>
            <a:ext cx="306000" cy="302637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627390" y="4355196"/>
            <a:ext cx="306000" cy="304509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223572" y="4357599"/>
            <a:ext cx="306000" cy="299703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8" y="4356132"/>
            <a:ext cx="306000" cy="302637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754" y="4372615"/>
            <a:ext cx="306000" cy="26967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1A4085A-0B80-416D-A482-7620045559A3}" type="slidenum">
              <a:rPr lang="ko-KR" altLang="en-US"/>
              <a:pPr/>
              <a:t>8</a:t>
            </a:fld>
            <a:endParaRPr lang="ko-KR" altLang="en-US" dirty="0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209916" y="6586249"/>
            <a:ext cx="306000" cy="304509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796894" y="6588652"/>
            <a:ext cx="306000" cy="299703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37" y="6587185"/>
            <a:ext cx="306000" cy="3026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9000" y="914121"/>
            <a:ext cx="2632452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1.4 </a:t>
            </a: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 이점을 유의하십시오</a:t>
            </a:r>
          </a:p>
        </p:txBody>
      </p:sp>
      <p:cxnSp>
        <p:nvCxnSpPr>
          <p:cNvPr id="29" name="직선 연결선 28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459000" y="1576397"/>
            <a:ext cx="5940000" cy="2436537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상태창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보는 방법을 숙지하고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상태창에서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기름이 상한 경계선과 하한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경계선사이에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오도록  정량의 기름을 넣어 사용하십시오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사용중에 상태창을 자주 확인하시고 반드시 물과 기름 경계선이 기름 정량선에 있도록 해주십시오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기름이 부족하면 물과 기름 경계선이 기름 정량선 보다 올라갑니다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물과 기름 경계선이 올라가면 반드시 기름을 보충하여 기름 정량선을 유지하여 주십시오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물의 온도가 올라가면 물 끓음 현상이 발생하고 이는 화상 및 화재의 원인이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사용중에 수동으로 물을 빼내어 수위를 낮추지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온도센서에 기름이 닿지 않을 경우 화재 및 화상의 원이 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59000" y="4233915"/>
            <a:ext cx="5940000" cy="1386813"/>
          </a:xfrm>
          <a:prstGeom prst="roundRect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ln w="0"/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설치시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올바른 위치에 정확히 위치하도록 설치 하십시오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00" dirty="0" err="1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</a:t>
            </a:r>
            <a:r>
              <a:rPr lang="ko-KR" altLang="en-US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없이 튀김을 하지 마십시오</a:t>
            </a:r>
            <a:r>
              <a:rPr lang="en-US" altLang="ko-KR" sz="1000" dirty="0">
                <a:ln w="0"/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000">
              <a:lnSpc>
                <a:spcPct val="150000"/>
              </a:lnSpc>
            </a:pP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튀김기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900" dirty="0" err="1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내솥망</a:t>
            </a:r>
            <a:r>
              <a:rPr lang="ko-KR" altLang="en-US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아래로 음식물이 절대로 내려가면 안됩니다</a:t>
            </a:r>
            <a:r>
              <a:rPr lang="en-US" altLang="ko-KR" sz="9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240496" y="1705516"/>
            <a:ext cx="306000" cy="299703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20" y="1704049"/>
            <a:ext cx="306000" cy="302637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273" y="1720532"/>
            <a:ext cx="306000" cy="269670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1"/>
          <a:stretch/>
        </p:blipFill>
        <p:spPr>
          <a:xfrm>
            <a:off x="1573683" y="4363069"/>
            <a:ext cx="306000" cy="304509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1" r="2541"/>
          <a:stretch/>
        </p:blipFill>
        <p:spPr>
          <a:xfrm>
            <a:off x="1184384" y="4365472"/>
            <a:ext cx="306000" cy="29970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83" y="4364005"/>
            <a:ext cx="306000" cy="302637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085" y="4380488"/>
            <a:ext cx="306000" cy="269670"/>
          </a:xfrm>
          <a:prstGeom prst="rect">
            <a:avLst/>
          </a:prstGeom>
        </p:spPr>
      </p:pic>
      <p:sp>
        <p:nvSpPr>
          <p:cNvPr id="16" name="슬라이드 번호 개체 틀 1"/>
          <p:cNvSpPr txBox="1">
            <a:spLocks/>
          </p:cNvSpPr>
          <p:nvPr/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4085A-0B80-416D-A482-7620045559A3}" type="slidenum">
              <a:rPr lang="ko-KR" altLang="en-US"/>
              <a:pPr/>
              <a:t>9</a:t>
            </a:fld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9000" y="914121"/>
            <a:ext cx="2632452" cy="398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1.4 </a:t>
            </a:r>
            <a:r>
              <a:rPr lang="ko-KR" altLang="en-US" sz="15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 이점을 유의하십시오</a:t>
            </a:r>
          </a:p>
        </p:txBody>
      </p:sp>
      <p:cxnSp>
        <p:nvCxnSpPr>
          <p:cNvPr id="20" name="직선 연결선 19"/>
          <p:cNvCxnSpPr/>
          <p:nvPr/>
        </p:nvCxnSpPr>
        <p:spPr>
          <a:xfrm>
            <a:off x="459000" y="1333061"/>
            <a:ext cx="59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3780CE3-A3FF-99DA-69E9-37A1632AED82}"/>
              </a:ext>
            </a:extLst>
          </p:cNvPr>
          <p:cNvSpPr txBox="1"/>
          <p:nvPr/>
        </p:nvSpPr>
        <p:spPr>
          <a:xfrm>
            <a:off x="1573683" y="5694297"/>
            <a:ext cx="389639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16" b="1" dirty="0" err="1">
                <a:solidFill>
                  <a:srgbClr val="FF0000"/>
                </a:solidFill>
              </a:rPr>
              <a:t>튀김기</a:t>
            </a:r>
            <a:r>
              <a:rPr lang="ko-KR" altLang="en-US" sz="1316" b="1" dirty="0">
                <a:solidFill>
                  <a:srgbClr val="FF0000"/>
                </a:solidFill>
              </a:rPr>
              <a:t> </a:t>
            </a:r>
            <a:r>
              <a:rPr lang="ko-KR" altLang="en-US" sz="1316" b="1" dirty="0" err="1">
                <a:solidFill>
                  <a:srgbClr val="FF0000"/>
                </a:solidFill>
              </a:rPr>
              <a:t>청소시</a:t>
            </a:r>
            <a:r>
              <a:rPr lang="ko-KR" altLang="en-US" sz="1316" b="1" dirty="0">
                <a:solidFill>
                  <a:srgbClr val="FF0000"/>
                </a:solidFill>
              </a:rPr>
              <a:t> 절대 물 뿌리지 마세요 </a:t>
            </a:r>
            <a:r>
              <a:rPr lang="en-US" altLang="ko-KR" sz="1316" b="1" dirty="0">
                <a:solidFill>
                  <a:srgbClr val="FF0000"/>
                </a:solidFill>
              </a:rPr>
              <a:t>(2</a:t>
            </a:r>
            <a:r>
              <a:rPr lang="ko-KR" altLang="en-US" sz="1316" b="1" dirty="0">
                <a:solidFill>
                  <a:srgbClr val="FF0000"/>
                </a:solidFill>
              </a:rPr>
              <a:t>곳</a:t>
            </a:r>
            <a:r>
              <a:rPr lang="en-US" altLang="ko-KR" sz="1316" b="1" dirty="0">
                <a:solidFill>
                  <a:srgbClr val="FF0000"/>
                </a:solidFill>
              </a:rPr>
              <a:t>)</a:t>
            </a:r>
            <a:endParaRPr lang="ko-KR" altLang="en-US" sz="1316" b="1" dirty="0">
              <a:solidFill>
                <a:srgbClr val="FF0000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D31F48-70DE-6AE0-7C5D-8B009F6EAC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4" y="6239266"/>
            <a:ext cx="2690399" cy="269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97CFC-D33A-3460-2502-79891B3E3F52}"/>
              </a:ext>
            </a:extLst>
          </p:cNvPr>
          <p:cNvSpPr txBox="1"/>
          <p:nvPr/>
        </p:nvSpPr>
        <p:spPr>
          <a:xfrm>
            <a:off x="1070061" y="7469324"/>
            <a:ext cx="1924611" cy="3353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ko-KR" altLang="en-US" sz="1579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098716A-80F2-45EE-307D-8A801AEA04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36" y="6229210"/>
            <a:ext cx="2690398" cy="2690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A1F89-14C2-569F-CDA9-3F133C8CAB21}"/>
              </a:ext>
            </a:extLst>
          </p:cNvPr>
          <p:cNvSpPr txBox="1"/>
          <p:nvPr/>
        </p:nvSpPr>
        <p:spPr>
          <a:xfrm>
            <a:off x="4497376" y="8338276"/>
            <a:ext cx="558031" cy="3353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ko-KR" altLang="en-US" sz="1579" dirty="0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1B3038A1-FD07-B49B-4B9F-30B5873ECA11}"/>
              </a:ext>
            </a:extLst>
          </p:cNvPr>
          <p:cNvSpPr/>
          <p:nvPr/>
        </p:nvSpPr>
        <p:spPr>
          <a:xfrm rot="10800000">
            <a:off x="985235" y="9051953"/>
            <a:ext cx="2040075" cy="576735"/>
          </a:xfrm>
          <a:prstGeom prst="wedgeEllipseCallout">
            <a:avLst>
              <a:gd name="adj1" fmla="val 252"/>
              <a:gd name="adj2" fmla="val 2662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579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EEA4C-763D-B87E-DC59-C0B0618BE31B}"/>
              </a:ext>
            </a:extLst>
          </p:cNvPr>
          <p:cNvSpPr txBox="1"/>
          <p:nvPr/>
        </p:nvSpPr>
        <p:spPr>
          <a:xfrm>
            <a:off x="1150657" y="9216761"/>
            <a:ext cx="176342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00" b="1" dirty="0"/>
              <a:t>열선연결부분</a:t>
            </a:r>
          </a:p>
        </p:txBody>
      </p:sp>
      <p:sp>
        <p:nvSpPr>
          <p:cNvPr id="9" name="말풍선: 타원형 8">
            <a:extLst>
              <a:ext uri="{FF2B5EF4-FFF2-40B4-BE49-F238E27FC236}">
                <a16:creationId xmlns:a16="http://schemas.microsoft.com/office/drawing/2014/main" id="{2DB08B66-243F-5B86-34E8-5C225290435E}"/>
              </a:ext>
            </a:extLst>
          </p:cNvPr>
          <p:cNvSpPr/>
          <p:nvPr/>
        </p:nvSpPr>
        <p:spPr>
          <a:xfrm rot="10800000">
            <a:off x="4091161" y="9152690"/>
            <a:ext cx="1378920" cy="372960"/>
          </a:xfrm>
          <a:prstGeom prst="wedgeEllipseCallout">
            <a:avLst>
              <a:gd name="adj1" fmla="val -192"/>
              <a:gd name="adj2" fmla="val 15988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57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1C430-B939-A56C-43ED-D9B94073AD61}"/>
              </a:ext>
            </a:extLst>
          </p:cNvPr>
          <p:cNvSpPr txBox="1"/>
          <p:nvPr/>
        </p:nvSpPr>
        <p:spPr>
          <a:xfrm>
            <a:off x="4236817" y="9209867"/>
            <a:ext cx="13789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b="1" dirty="0" err="1"/>
              <a:t>명판플레이트</a:t>
            </a:r>
            <a:endParaRPr lang="ko-KR" altLang="en-US" sz="1300" b="1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B2570C2-4968-3984-7B95-155DF46F74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3" y="5658217"/>
            <a:ext cx="367145" cy="3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9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1057870</TotalTime>
  <Words>5171</Words>
  <Application>Microsoft Office PowerPoint</Application>
  <PresentationFormat>A4 용지(210x297mm)</PresentationFormat>
  <Paragraphs>704</Paragraphs>
  <Slides>28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나눔고딕</vt:lpstr>
      <vt:lpstr>맑은 고딕</vt:lpstr>
      <vt:lpstr>바탕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onpc-3</dc:creator>
  <cp:lastModifiedBy>용찬 김</cp:lastModifiedBy>
  <cp:revision>1042</cp:revision>
  <cp:lastPrinted>2019-03-24T22:34:53Z</cp:lastPrinted>
  <dcterms:created xsi:type="dcterms:W3CDTF">2017-03-10T05:39:03Z</dcterms:created>
  <dcterms:modified xsi:type="dcterms:W3CDTF">2026-01-09T05:31:52Z</dcterms:modified>
</cp:coreProperties>
</file>